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0"/>
  </p:notesMasterIdLst>
  <p:sldIdLst>
    <p:sldId id="320" r:id="rId2"/>
    <p:sldId id="297" r:id="rId3"/>
    <p:sldId id="298" r:id="rId4"/>
    <p:sldId id="299" r:id="rId5"/>
    <p:sldId id="301" r:id="rId6"/>
    <p:sldId id="302" r:id="rId7"/>
    <p:sldId id="305" r:id="rId8"/>
    <p:sldId id="307" r:id="rId9"/>
    <p:sldId id="308" r:id="rId10"/>
    <p:sldId id="311" r:id="rId11"/>
    <p:sldId id="312" r:id="rId12"/>
    <p:sldId id="313" r:id="rId13"/>
    <p:sldId id="314" r:id="rId14"/>
    <p:sldId id="315" r:id="rId15"/>
    <p:sldId id="316" r:id="rId16"/>
    <p:sldId id="318" r:id="rId17"/>
    <p:sldId id="317" r:id="rId18"/>
    <p:sldId id="319"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tamaran Light" pitchFamily="2" charset="77"/>
      <p:regular r:id="rId25"/>
      <p:bold r:id="rId26"/>
    </p:embeddedFont>
    <p:embeddedFont>
      <p:font typeface="Fira Sans Extra Condensed Medium" panose="020B0603050000020004" pitchFamily="34" charset="0"/>
      <p:regular r:id="rId27"/>
      <p:bold r:id="rId28"/>
      <p:italic r:id="rId29"/>
      <p:boldItalic r:id="rId30"/>
    </p:embeddedFont>
    <p:embeddedFont>
      <p:font typeface="Livvic" pitchFamily="2" charset="77"/>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A0A"/>
    <a:srgbClr val="A8D0F0"/>
    <a:srgbClr val="F5B92C"/>
    <a:srgbClr val="FF7370"/>
    <a:srgbClr val="368DB3"/>
    <a:srgbClr val="D941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AAEACF-9049-4C45-9A60-8503A2ABCFBB}">
  <a:tblStyle styleId="{A7AAEACF-9049-4C45-9A60-8503A2ABCF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35"/>
  </p:normalViewPr>
  <p:slideViewPr>
    <p:cSldViewPr snapToGrid="0">
      <p:cViewPr varScale="1">
        <p:scale>
          <a:sx n="153" d="100"/>
          <a:sy n="153" d="100"/>
        </p:scale>
        <p:origin x="5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5974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986039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59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424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824149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911073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238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028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11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026493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159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26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1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extLst>
      <p:ext uri="{BB962C8B-B14F-4D97-AF65-F5344CB8AC3E}">
        <p14:creationId xmlns:p14="http://schemas.microsoft.com/office/powerpoint/2010/main" val="3493954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67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216971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18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60" r:id="rId7"/>
    <p:sldLayoutId id="2147483661" r:id="rId8"/>
    <p:sldLayoutId id="2147483664" r:id="rId9"/>
    <p:sldLayoutId id="214748366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forbes.it/2022/12/19/swarovski-futuro-alta-gioielleria/" TargetMode="External"/><Relationship Id="rId2" Type="http://schemas.openxmlformats.org/officeDocument/2006/relationships/hyperlink" Target="https://www.ilsole24ore.com/art/swarovski-addio-prodotti-di-massa-futuro-ora-e-lusso-ADmH9jOB" TargetMode="External"/><Relationship Id="rId1" Type="http://schemas.openxmlformats.org/officeDocument/2006/relationships/slideLayout" Target="../slideLayouts/slideLayout7.xml"/><Relationship Id="rId5" Type="http://schemas.openxmlformats.org/officeDocument/2006/relationships/hyperlink" Target="https://www.swarovski.com/it-IT/s-swarovski-pride/" TargetMode="External"/><Relationship Id="rId4" Type="http://schemas.openxmlformats.org/officeDocument/2006/relationships/hyperlink" Target="https://marketingsemplice.community/la-nuova-strategia-di-swarovsk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Immagine 2">
            <a:extLst>
              <a:ext uri="{FF2B5EF4-FFF2-40B4-BE49-F238E27FC236}">
                <a16:creationId xmlns:a16="http://schemas.microsoft.com/office/drawing/2014/main" id="{E65F104B-EE76-2111-E6EB-BE9AD0ECA140}"/>
              </a:ext>
            </a:extLst>
          </p:cNvPr>
          <p:cNvPicPr>
            <a:picLocks noChangeAspect="1"/>
          </p:cNvPicPr>
          <p:nvPr/>
        </p:nvPicPr>
        <p:blipFill rotWithShape="1">
          <a:blip r:embed="rId3"/>
          <a:srcRect l="10714" t="5741" r="9347" b="6340"/>
          <a:stretch/>
        </p:blipFill>
        <p:spPr>
          <a:xfrm>
            <a:off x="4633631" y="0"/>
            <a:ext cx="4676623" cy="5143500"/>
          </a:xfrm>
          <a:prstGeom prst="rect">
            <a:avLst/>
          </a:prstGeom>
        </p:spPr>
      </p:pic>
      <p:sp>
        <p:nvSpPr>
          <p:cNvPr id="124" name="Google Shape;124;p24"/>
          <p:cNvSpPr/>
          <p:nvPr/>
        </p:nvSpPr>
        <p:spPr>
          <a:xfrm rot="5400000">
            <a:off x="1428875" y="13850"/>
            <a:ext cx="3358800" cy="5026500"/>
          </a:xfrm>
          <a:prstGeom prst="rect">
            <a:avLst/>
          </a:prstGeom>
          <a:solidFill>
            <a:srgbClr val="A8D0F0">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err="1">
                <a:solidFill>
                  <a:schemeClr val="lt1"/>
                </a:solidFill>
              </a:rPr>
              <a:t>NaoNexus</a:t>
            </a:r>
            <a:r>
              <a:rPr lang="it-IT" dirty="0">
                <a:solidFill>
                  <a:schemeClr val="lt1"/>
                </a:solidFill>
              </a:rPr>
              <a:t> – </a:t>
            </a:r>
            <a:r>
              <a:rPr lang="it-IT" dirty="0" err="1">
                <a:solidFill>
                  <a:schemeClr val="lt1"/>
                </a:solidFill>
              </a:rPr>
              <a:t>NaoChallenge</a:t>
            </a:r>
            <a:r>
              <a:rPr lang="it-IT" dirty="0">
                <a:solidFill>
                  <a:schemeClr val="lt1"/>
                </a:solidFill>
              </a:rPr>
              <a:t> 2024</a:t>
            </a:r>
            <a:endParaRPr dirty="0">
              <a:solidFill>
                <a:schemeClr val="lt1"/>
              </a:solidFill>
            </a:endParaRPr>
          </a:p>
        </p:txBody>
      </p:sp>
      <p:sp>
        <p:nvSpPr>
          <p:cNvPr id="126" name="Google Shape;126;p24"/>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p>
            <a:r>
              <a:rPr lang="en-US" dirty="0">
                <a:solidFill>
                  <a:schemeClr val="lt1"/>
                </a:solidFill>
              </a:rPr>
              <a:t>SWAROSVKY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lt1"/>
                </a:solidFill>
              </a:rPr>
              <a:t>MARKET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lt1"/>
                </a:solidFill>
              </a:rPr>
              <a:t>ANALYSIS</a:t>
            </a:r>
            <a:endParaRPr lang="it-IT" dirty="0">
              <a:solidFill>
                <a:schemeClr val="lt1"/>
              </a:solidFill>
            </a:endParaRPr>
          </a:p>
        </p:txBody>
      </p:sp>
      <p:sp>
        <p:nvSpPr>
          <p:cNvPr id="127" name="Google Shape;127;p24"/>
          <p:cNvSpPr/>
          <p:nvPr/>
        </p:nvSpPr>
        <p:spPr>
          <a:xfrm rot="-5400000" flipH="1">
            <a:off x="7354200" y="2416550"/>
            <a:ext cx="3358800" cy="221100"/>
          </a:xfrm>
          <a:prstGeom prst="rect">
            <a:avLst/>
          </a:prstGeom>
          <a:solidFill>
            <a:srgbClr val="FF7370">
              <a:alpha val="8470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449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7" name="Google Shape;177;p28"/>
          <p:cNvSpPr txBox="1">
            <a:spLocks noGrp="1"/>
          </p:cNvSpPr>
          <p:nvPr>
            <p:ph type="subTitle" idx="1"/>
          </p:nvPr>
        </p:nvSpPr>
        <p:spPr>
          <a:xfrm>
            <a:off x="382085" y="395688"/>
            <a:ext cx="2442845" cy="1194504"/>
          </a:xfrm>
          <a:prstGeom prst="rect">
            <a:avLst/>
          </a:prstGeom>
        </p:spPr>
        <p:txBody>
          <a:bodyPr spcFirstLastPara="1" wrap="square" lIns="91425" tIns="91425" rIns="91425" bIns="91425" anchor="t" anchorCtr="0">
            <a:noAutofit/>
          </a:bodyPr>
          <a:lstStyle/>
          <a:p>
            <a:pPr marL="0" indent="0">
              <a:lnSpc>
                <a:spcPct val="114000"/>
              </a:lnSpc>
            </a:pPr>
            <a:r>
              <a:rPr lang="en-US" sz="1200" dirty="0">
                <a:solidFill>
                  <a:srgbClr val="0A0A0A"/>
                </a:solidFill>
              </a:rPr>
              <a:t>The strategic pillars apply in the US and Chinese markets, the most important for Swarovski, as well as in Italy, where the brand shows more maturity and visibility, thanks to important showcases such as the store in Galleria Corso Vittorio Emanuele in Milan.</a:t>
            </a:r>
            <a:endParaRPr lang="it-IT" sz="1200" dirty="0">
              <a:solidFill>
                <a:srgbClr val="0A0A0A"/>
              </a:solidFill>
            </a:endParaRPr>
          </a:p>
        </p:txBody>
      </p:sp>
      <p:sp>
        <p:nvSpPr>
          <p:cNvPr id="184" name="Google Shape;184;p28"/>
          <p:cNvSpPr txBox="1">
            <a:spLocks noGrp="1"/>
          </p:cNvSpPr>
          <p:nvPr>
            <p:ph type="subTitle" idx="8"/>
          </p:nvPr>
        </p:nvSpPr>
        <p:spPr>
          <a:xfrm>
            <a:off x="3960418" y="2799825"/>
            <a:ext cx="3042369" cy="2024423"/>
          </a:xfrm>
          <a:prstGeom prst="rect">
            <a:avLst/>
          </a:prstGeom>
        </p:spPr>
        <p:txBody>
          <a:bodyPr spcFirstLastPara="1" wrap="square" lIns="91425" tIns="91425" rIns="91425" bIns="91425" anchor="t" anchorCtr="0">
            <a:noAutofit/>
          </a:bodyPr>
          <a:lstStyle/>
          <a:p>
            <a:pPr marL="0" indent="0">
              <a:lnSpc>
                <a:spcPct val="114000"/>
              </a:lnSpc>
            </a:pPr>
            <a:r>
              <a:rPr lang="en-US" sz="1200" dirty="0">
                <a:solidFill>
                  <a:srgbClr val="0A0A0A"/>
                </a:solidFill>
              </a:rPr>
              <a:t>"In the future we will focus on emerging markets, such as India, where we are investing heavily with expansion plans to triple turnover in the next three years. In addition, the new </a:t>
            </a:r>
            <a:r>
              <a:rPr lang="en-US" sz="1200" dirty="0" err="1">
                <a:solidFill>
                  <a:srgbClr val="0A0A0A"/>
                </a:solidFill>
              </a:rPr>
              <a:t>LUXignite</a:t>
            </a:r>
            <a:r>
              <a:rPr lang="en-US" sz="1200" dirty="0">
                <a:solidFill>
                  <a:srgbClr val="0A0A0A"/>
                </a:solidFill>
              </a:rPr>
              <a:t> strategy focuses on 50 large cities around the world where Swarovski is able to reach a large number of customers. The aim is to make the big cities catalysts, and then have an impact in the rest of the territory as well".</a:t>
            </a:r>
            <a:endParaRPr lang="it-IT" sz="1200" dirty="0">
              <a:solidFill>
                <a:srgbClr val="0A0A0A"/>
              </a:solidFill>
            </a:endParaRPr>
          </a:p>
          <a:p>
            <a:pPr marL="0" lvl="0" indent="0" algn="l" rtl="0">
              <a:lnSpc>
                <a:spcPct val="114000"/>
              </a:lnSpc>
              <a:spcBef>
                <a:spcPts val="0"/>
              </a:spcBef>
              <a:spcAft>
                <a:spcPts val="0"/>
              </a:spcAft>
              <a:buNone/>
            </a:pPr>
            <a:endParaRPr dirty="0"/>
          </a:p>
        </p:txBody>
      </p:sp>
      <p:pic>
        <p:nvPicPr>
          <p:cNvPr id="23" name="Immagine 22">
            <a:extLst>
              <a:ext uri="{FF2B5EF4-FFF2-40B4-BE49-F238E27FC236}">
                <a16:creationId xmlns:a16="http://schemas.microsoft.com/office/drawing/2014/main" id="{0BCB69DB-EF3E-7253-6FD9-29965357D0DF}"/>
              </a:ext>
            </a:extLst>
          </p:cNvPr>
          <p:cNvPicPr>
            <a:picLocks noChangeAspect="1"/>
          </p:cNvPicPr>
          <p:nvPr/>
        </p:nvPicPr>
        <p:blipFill rotWithShape="1">
          <a:blip r:embed="rId3"/>
          <a:srcRect t="2576"/>
          <a:stretch/>
        </p:blipFill>
        <p:spPr>
          <a:xfrm>
            <a:off x="3575831" y="2905"/>
            <a:ext cx="3515186" cy="2567313"/>
          </a:xfrm>
          <a:prstGeom prst="rect">
            <a:avLst/>
          </a:prstGeom>
        </p:spPr>
      </p:pic>
      <p:pic>
        <p:nvPicPr>
          <p:cNvPr id="24" name="Immagine 23">
            <a:extLst>
              <a:ext uri="{FF2B5EF4-FFF2-40B4-BE49-F238E27FC236}">
                <a16:creationId xmlns:a16="http://schemas.microsoft.com/office/drawing/2014/main" id="{F8A57970-E7F0-802F-A89A-C0DE22B80EA5}"/>
              </a:ext>
            </a:extLst>
          </p:cNvPr>
          <p:cNvPicPr>
            <a:picLocks noChangeAspect="1"/>
          </p:cNvPicPr>
          <p:nvPr/>
        </p:nvPicPr>
        <p:blipFill rotWithShape="1">
          <a:blip r:embed="rId4"/>
          <a:srcRect t="28745" b="12199"/>
          <a:stretch/>
        </p:blipFill>
        <p:spPr>
          <a:xfrm>
            <a:off x="-10425" y="2573282"/>
            <a:ext cx="3426956" cy="2570217"/>
          </a:xfrm>
          <a:prstGeom prst="rect">
            <a:avLst/>
          </a:prstGeom>
        </p:spPr>
      </p:pic>
      <p:sp>
        <p:nvSpPr>
          <p:cNvPr id="33" name="CasellaDiTesto 32">
            <a:extLst>
              <a:ext uri="{FF2B5EF4-FFF2-40B4-BE49-F238E27FC236}">
                <a16:creationId xmlns:a16="http://schemas.microsoft.com/office/drawing/2014/main" id="{8A5D79A0-489B-9167-1304-F56A6FA5D2F2}"/>
              </a:ext>
            </a:extLst>
          </p:cNvPr>
          <p:cNvSpPr txBox="1"/>
          <p:nvPr/>
        </p:nvSpPr>
        <p:spPr>
          <a:xfrm rot="5400000">
            <a:off x="6119585" y="1678050"/>
            <a:ext cx="4186781" cy="1384995"/>
          </a:xfrm>
          <a:prstGeom prst="rect">
            <a:avLst/>
          </a:prstGeom>
          <a:noFill/>
        </p:spPr>
        <p:txBody>
          <a:bodyPr wrap="square">
            <a:spAutoFit/>
          </a:bodyPr>
          <a:lstStyle/>
          <a:p>
            <a:r>
              <a:rPr lang="en-US" sz="2800" b="1" dirty="0">
                <a:solidFill>
                  <a:srgbClr val="0A0A0A"/>
                </a:solidFill>
                <a:latin typeface="Livvic"/>
                <a:sym typeface="Livvic"/>
              </a:rPr>
              <a:t>FUTURE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a:solidFill>
                  <a:srgbClr val="0A0A0A"/>
                </a:solidFill>
                <a:latin typeface="Livvic"/>
                <a:sym typeface="Livvic"/>
              </a:rPr>
              <a:t>MARKET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a:solidFill>
                  <a:srgbClr val="0A0A0A"/>
                </a:solidFill>
                <a:latin typeface="Livvic"/>
                <a:sym typeface="Livvic"/>
              </a:rPr>
              <a:t>TRENDS</a:t>
            </a:r>
            <a:endParaRPr lang="it-IT" sz="2800" b="1" dirty="0">
              <a:solidFill>
                <a:srgbClr val="0A0A0A"/>
              </a:solidFill>
              <a:latin typeface="Livvic"/>
              <a:sym typeface="Livvic"/>
            </a:endParaRPr>
          </a:p>
          <a:p>
            <a:endParaRPr lang="it-IT" sz="2800" b="1" dirty="0">
              <a:solidFill>
                <a:srgbClr val="0A0A0A"/>
              </a:solidFill>
              <a:latin typeface="Livvic"/>
              <a:sym typeface="Livvic"/>
            </a:endParaRPr>
          </a:p>
        </p:txBody>
      </p:sp>
      <p:sp>
        <p:nvSpPr>
          <p:cNvPr id="35" name="Google Shape;361;p39">
            <a:extLst>
              <a:ext uri="{FF2B5EF4-FFF2-40B4-BE49-F238E27FC236}">
                <a16:creationId xmlns:a16="http://schemas.microsoft.com/office/drawing/2014/main" id="{3357F42C-BED8-7E3A-8F97-A01656E303CC}"/>
              </a:ext>
            </a:extLst>
          </p:cNvPr>
          <p:cNvSpPr/>
          <p:nvPr/>
        </p:nvSpPr>
        <p:spPr>
          <a:xfrm>
            <a:off x="3416531" y="8695"/>
            <a:ext cx="159300" cy="2570400"/>
          </a:xfrm>
          <a:prstGeom prst="rect">
            <a:avLst/>
          </a:prstGeom>
          <a:solidFill>
            <a:srgbClr val="F5B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1;p39">
            <a:extLst>
              <a:ext uri="{FF2B5EF4-FFF2-40B4-BE49-F238E27FC236}">
                <a16:creationId xmlns:a16="http://schemas.microsoft.com/office/drawing/2014/main" id="{3DC4B6E4-5C8D-BC5F-811E-C94C080967AF}"/>
              </a:ext>
            </a:extLst>
          </p:cNvPr>
          <p:cNvSpPr/>
          <p:nvPr/>
        </p:nvSpPr>
        <p:spPr>
          <a:xfrm>
            <a:off x="3416531" y="2573190"/>
            <a:ext cx="159300" cy="2570400"/>
          </a:xfrm>
          <a:prstGeom prst="rect">
            <a:avLst/>
          </a:prstGeom>
          <a:solidFill>
            <a:srgbClr val="FF7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69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2" name="Immagine 1">
            <a:extLst>
              <a:ext uri="{FF2B5EF4-FFF2-40B4-BE49-F238E27FC236}">
                <a16:creationId xmlns:a16="http://schemas.microsoft.com/office/drawing/2014/main" id="{125DE3E3-E7C9-32EF-9FF4-721244FABD1B}"/>
              </a:ext>
            </a:extLst>
          </p:cNvPr>
          <p:cNvPicPr>
            <a:picLocks noChangeAspect="1"/>
          </p:cNvPicPr>
          <p:nvPr/>
        </p:nvPicPr>
        <p:blipFill rotWithShape="1">
          <a:blip r:embed="rId3"/>
          <a:srcRect l="16525" r="18920"/>
          <a:stretch/>
        </p:blipFill>
        <p:spPr>
          <a:xfrm>
            <a:off x="4447309" y="0"/>
            <a:ext cx="4700276" cy="5148000"/>
          </a:xfrm>
          <a:prstGeom prst="rect">
            <a:avLst/>
          </a:prstGeom>
        </p:spPr>
      </p:pic>
      <p:sp>
        <p:nvSpPr>
          <p:cNvPr id="573" name="Google Shape;573;p49"/>
          <p:cNvSpPr/>
          <p:nvPr/>
        </p:nvSpPr>
        <p:spPr>
          <a:xfrm rot="5400000">
            <a:off x="611038" y="208222"/>
            <a:ext cx="4170198" cy="4815753"/>
          </a:xfrm>
          <a:prstGeom prst="rect">
            <a:avLst/>
          </a:prstGeom>
          <a:solidFill>
            <a:srgbClr val="A8D0F0">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CasellaDiTesto 19">
            <a:extLst>
              <a:ext uri="{FF2B5EF4-FFF2-40B4-BE49-F238E27FC236}">
                <a16:creationId xmlns:a16="http://schemas.microsoft.com/office/drawing/2014/main" id="{D1B5B973-A221-9103-B501-93E37F1B5C6D}"/>
              </a:ext>
            </a:extLst>
          </p:cNvPr>
          <p:cNvSpPr txBox="1"/>
          <p:nvPr/>
        </p:nvSpPr>
        <p:spPr>
          <a:xfrm>
            <a:off x="483550" y="1561578"/>
            <a:ext cx="3963759" cy="2618409"/>
          </a:xfrm>
          <a:prstGeom prst="rect">
            <a:avLst/>
          </a:prstGeom>
          <a:noFill/>
        </p:spPr>
        <p:txBody>
          <a:bodyPr wrap="square" rtlCol="0">
            <a:spAutoFit/>
          </a:bodyPr>
          <a:lstStyle/>
          <a:p>
            <a:pPr>
              <a:lnSpc>
                <a:spcPct val="114000"/>
              </a:lnSpc>
            </a:pPr>
            <a:r>
              <a:rPr lang="en-US" sz="1200" dirty="0">
                <a:solidFill>
                  <a:srgbClr val="0A0A0A"/>
                </a:solidFill>
                <a:latin typeface="Catamaran Light"/>
                <a:cs typeface="Catamaran Light"/>
                <a:sym typeface="Catamaran Light"/>
              </a:rPr>
              <a:t>In order to be competitive in a market where quality products must be accompanied by a unique shopping experience, excellent service and the convenience of buying at any place and time, the commercial strategy must consider a multitude of aspects: "The product, the fulcrum from which everything starts, </a:t>
            </a:r>
            <a:r>
              <a:rPr lang="en-US" sz="1200" dirty="0" err="1">
                <a:solidFill>
                  <a:srgbClr val="0A0A0A"/>
                </a:solidFill>
                <a:latin typeface="Catamaran Light"/>
                <a:cs typeface="Catamaran Light"/>
                <a:sym typeface="Catamaran Light"/>
              </a:rPr>
              <a:t>omnichannelity</a:t>
            </a:r>
            <a:r>
              <a:rPr lang="en-US" sz="1200" dirty="0">
                <a:solidFill>
                  <a:srgbClr val="0A0A0A"/>
                </a:solidFill>
                <a:latin typeface="Catamaran Light"/>
                <a:cs typeface="Catamaran Light"/>
                <a:sym typeface="Catamaran Light"/>
              </a:rPr>
              <a:t>, the capillarity of distribution and the understanding of the reference customer, of his desires. Only Swarovski is able to produce affordable complications, i.e. families of </a:t>
            </a:r>
            <a:r>
              <a:rPr lang="en-US" sz="1200" dirty="0" err="1">
                <a:solidFill>
                  <a:srgbClr val="0A0A0A"/>
                </a:solidFill>
                <a:latin typeface="Catamaran Light"/>
                <a:cs typeface="Catamaran Light"/>
                <a:sym typeface="Catamaran Light"/>
              </a:rPr>
              <a:t>jewellery</a:t>
            </a:r>
            <a:r>
              <a:rPr lang="en-US" sz="1200" dirty="0">
                <a:solidFill>
                  <a:srgbClr val="0A0A0A"/>
                </a:solidFill>
                <a:latin typeface="Catamaran Light"/>
                <a:cs typeface="Catamaran Light"/>
                <a:sym typeface="Catamaran Light"/>
              </a:rPr>
              <a:t> which, due to their complexity and production expertise, approach the world of high </a:t>
            </a:r>
            <a:r>
              <a:rPr lang="en-US" sz="1200" dirty="0" err="1">
                <a:solidFill>
                  <a:srgbClr val="0A0A0A"/>
                </a:solidFill>
                <a:latin typeface="Catamaran Light"/>
                <a:cs typeface="Catamaran Light"/>
                <a:sym typeface="Catamaran Light"/>
              </a:rPr>
              <a:t>jewellery</a:t>
            </a:r>
            <a:r>
              <a:rPr lang="en-US" sz="1200" dirty="0">
                <a:solidFill>
                  <a:srgbClr val="0A0A0A"/>
                </a:solidFill>
                <a:latin typeface="Catamaran Light"/>
                <a:cs typeface="Catamaran Light"/>
                <a:sym typeface="Catamaran Light"/>
              </a:rPr>
              <a:t>, while maintaining an affordable price for the public".</a:t>
            </a:r>
            <a:endParaRPr lang="it-IT" sz="1200" dirty="0">
              <a:solidFill>
                <a:srgbClr val="0A0A0A"/>
              </a:solidFill>
              <a:latin typeface="Catamaran Light"/>
              <a:cs typeface="Catamaran Light"/>
              <a:sym typeface="Catamaran Light"/>
            </a:endParaRPr>
          </a:p>
        </p:txBody>
      </p:sp>
      <p:sp>
        <p:nvSpPr>
          <p:cNvPr id="21" name="Google Shape;165;p27">
            <a:extLst>
              <a:ext uri="{FF2B5EF4-FFF2-40B4-BE49-F238E27FC236}">
                <a16:creationId xmlns:a16="http://schemas.microsoft.com/office/drawing/2014/main" id="{87B1A669-25DA-1439-E23F-7230EDFFB3C9}"/>
              </a:ext>
            </a:extLst>
          </p:cNvPr>
          <p:cNvSpPr txBox="1">
            <a:spLocks/>
          </p:cNvSpPr>
          <p:nvPr/>
        </p:nvSpPr>
        <p:spPr>
          <a:xfrm>
            <a:off x="483550" y="804650"/>
            <a:ext cx="4174635"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2pPr>
            <a:lvl3pPr marR="0" lvl="2"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3pPr>
            <a:lvl4pPr marR="0" lvl="3"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4pPr>
            <a:lvl5pPr marR="0" lvl="4"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5pPr>
            <a:lvl6pPr marR="0" lvl="5"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6pPr>
            <a:lvl7pPr marR="0" lvl="6"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7pPr>
            <a:lvl8pPr marR="0" lvl="7"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8pPr>
            <a:lvl9pPr marR="0" lvl="8"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9pPr>
          </a:lstStyle>
          <a:p>
            <a:r>
              <a:rPr lang="en-US" dirty="0">
                <a:solidFill>
                  <a:srgbClr val="0A0A0A"/>
                </a:solidFill>
              </a:rPr>
              <a:t>BUSINESS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STRATEGY</a:t>
            </a:r>
            <a:endParaRPr lang="it-IT" dirty="0">
              <a:solidFill>
                <a:srgbClr val="0A0A0A"/>
              </a:solidFill>
            </a:endParaRPr>
          </a:p>
        </p:txBody>
      </p:sp>
    </p:spTree>
    <p:extLst>
      <p:ext uri="{BB962C8B-B14F-4D97-AF65-F5344CB8AC3E}">
        <p14:creationId xmlns:p14="http://schemas.microsoft.com/office/powerpoint/2010/main" val="2072002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8" name="Immagine 7">
            <a:extLst>
              <a:ext uri="{FF2B5EF4-FFF2-40B4-BE49-F238E27FC236}">
                <a16:creationId xmlns:a16="http://schemas.microsoft.com/office/drawing/2014/main" id="{33462351-8C05-D631-0750-8568D78AC23D}"/>
              </a:ext>
            </a:extLst>
          </p:cNvPr>
          <p:cNvPicPr>
            <a:picLocks noChangeAspect="1"/>
          </p:cNvPicPr>
          <p:nvPr/>
        </p:nvPicPr>
        <p:blipFill rotWithShape="1">
          <a:blip r:embed="rId3"/>
          <a:srcRect l="7622" r="9523"/>
          <a:stretch/>
        </p:blipFill>
        <p:spPr>
          <a:xfrm>
            <a:off x="181" y="0"/>
            <a:ext cx="4261654" cy="5143500"/>
          </a:xfrm>
          <a:prstGeom prst="rect">
            <a:avLst/>
          </a:prstGeom>
        </p:spPr>
      </p:pic>
      <p:sp>
        <p:nvSpPr>
          <p:cNvPr id="164" name="Google Shape;164;p27"/>
          <p:cNvSpPr txBox="1">
            <a:spLocks noGrp="1"/>
          </p:cNvSpPr>
          <p:nvPr>
            <p:ph type="subTitle" idx="1"/>
          </p:nvPr>
        </p:nvSpPr>
        <p:spPr>
          <a:xfrm flipH="1">
            <a:off x="5265918" y="1619047"/>
            <a:ext cx="3362693" cy="2807129"/>
          </a:xfrm>
          <a:prstGeom prst="rect">
            <a:avLst/>
          </a:prstGeom>
        </p:spPr>
        <p:txBody>
          <a:bodyPr spcFirstLastPara="1" wrap="square" lIns="91425" tIns="91425" rIns="91425" bIns="91425" anchor="t" anchorCtr="0">
            <a:noAutofit/>
          </a:bodyPr>
          <a:lstStyle/>
          <a:p>
            <a:pPr marL="0" indent="0" algn="l">
              <a:lnSpc>
                <a:spcPct val="114000"/>
              </a:lnSpc>
            </a:pPr>
            <a:r>
              <a:rPr lang="en-US" dirty="0">
                <a:solidFill>
                  <a:srgbClr val="0A0A0A"/>
                </a:solidFill>
                <a:sym typeface="Arial"/>
              </a:rPr>
              <a:t>In 2021, Swarovski decided to make itself even more innovative by redesigning its corporate logo and creating a new identity, the purpose of which is to invite its consumers to ignite their dreams through the slogan 'Ignite your dreams'. The new design was created by New York-based studio General Idea and ushers in the 125th anniversary of the Swarovski company with the new logo, from the experimental typographic styles, to the </a:t>
            </a:r>
            <a:r>
              <a:rPr lang="en-US" dirty="0" err="1">
                <a:solidFill>
                  <a:srgbClr val="0A0A0A"/>
                </a:solidFill>
                <a:sym typeface="Arial"/>
              </a:rPr>
              <a:t>colourful</a:t>
            </a:r>
            <a:r>
              <a:rPr lang="en-US" dirty="0">
                <a:solidFill>
                  <a:srgbClr val="0A0A0A"/>
                </a:solidFill>
                <a:sym typeface="Arial"/>
              </a:rPr>
              <a:t> yet luxurious packaging, to the immersive and totally new sales experience for the company.</a:t>
            </a:r>
            <a:endParaRPr lang="it-IT" dirty="0">
              <a:solidFill>
                <a:srgbClr val="0A0A0A"/>
              </a:solidFill>
              <a:sym typeface="Arial"/>
            </a:endParaRPr>
          </a:p>
        </p:txBody>
      </p:sp>
      <p:sp>
        <p:nvSpPr>
          <p:cNvPr id="165" name="Google Shape;165;p27"/>
          <p:cNvSpPr txBox="1">
            <a:spLocks noGrp="1"/>
          </p:cNvSpPr>
          <p:nvPr>
            <p:ph type="title"/>
          </p:nvPr>
        </p:nvSpPr>
        <p:spPr>
          <a:xfrm>
            <a:off x="5236810" y="969573"/>
            <a:ext cx="3545090" cy="896700"/>
          </a:xfrm>
          <a:prstGeom prst="rect">
            <a:avLst/>
          </a:prstGeom>
        </p:spPr>
        <p:txBody>
          <a:bodyPr spcFirstLastPara="1" wrap="square" lIns="91425" tIns="91425" rIns="91425" bIns="91425" anchor="ctr" anchorCtr="0">
            <a:noAutofit/>
          </a:bodyPr>
          <a:lstStyle/>
          <a:p>
            <a:pPr algn="l"/>
            <a:r>
              <a:rPr lang="en-US" dirty="0">
                <a:solidFill>
                  <a:srgbClr val="0A0A0A"/>
                </a:solidFill>
              </a:rPr>
              <a:t>LOGO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REDESIGN</a:t>
            </a:r>
            <a:endParaRPr lang="it-IT" dirty="0">
              <a:solidFill>
                <a:srgbClr val="0A0A0A"/>
              </a:solidFill>
            </a:endParaRPr>
          </a:p>
        </p:txBody>
      </p:sp>
      <p:sp>
        <p:nvSpPr>
          <p:cNvPr id="167" name="Google Shape;167;p27"/>
          <p:cNvSpPr/>
          <p:nvPr/>
        </p:nvSpPr>
        <p:spPr>
          <a:xfrm>
            <a:off x="8781900" y="1712320"/>
            <a:ext cx="362100" cy="1988700"/>
          </a:xfrm>
          <a:prstGeom prst="rect">
            <a:avLst/>
          </a:prstGeom>
          <a:solidFill>
            <a:srgbClr val="FF7370">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3859933" y="1765314"/>
            <a:ext cx="1345503" cy="1988700"/>
          </a:xfrm>
          <a:prstGeom prst="rect">
            <a:avLst/>
          </a:prstGeom>
          <a:solidFill>
            <a:srgbClr val="F5B92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262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1" name="Google Shape;361;p39">
            <a:extLst>
              <a:ext uri="{FF2B5EF4-FFF2-40B4-BE49-F238E27FC236}">
                <a16:creationId xmlns:a16="http://schemas.microsoft.com/office/drawing/2014/main" id="{79E9BC0D-9A1B-DB02-22DD-F5463BAFC7A1}"/>
              </a:ext>
            </a:extLst>
          </p:cNvPr>
          <p:cNvSpPr/>
          <p:nvPr/>
        </p:nvSpPr>
        <p:spPr>
          <a:xfrm>
            <a:off x="3575831" y="2572165"/>
            <a:ext cx="3575831" cy="2570400"/>
          </a:xfrm>
          <a:prstGeom prst="rect">
            <a:avLst/>
          </a:prstGeom>
          <a:solidFill>
            <a:srgbClr val="FF7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1;p39">
            <a:extLst>
              <a:ext uri="{FF2B5EF4-FFF2-40B4-BE49-F238E27FC236}">
                <a16:creationId xmlns:a16="http://schemas.microsoft.com/office/drawing/2014/main" id="{3357F42C-BED8-7E3A-8F97-A01656E303CC}"/>
              </a:ext>
            </a:extLst>
          </p:cNvPr>
          <p:cNvSpPr/>
          <p:nvPr/>
        </p:nvSpPr>
        <p:spPr>
          <a:xfrm>
            <a:off x="0" y="-7378"/>
            <a:ext cx="3575831" cy="2570400"/>
          </a:xfrm>
          <a:prstGeom prst="rect">
            <a:avLst/>
          </a:prstGeom>
          <a:solidFill>
            <a:srgbClr val="A8D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8"/>
          <p:cNvSpPr txBox="1">
            <a:spLocks noGrp="1"/>
          </p:cNvSpPr>
          <p:nvPr>
            <p:ph type="subTitle" idx="1"/>
          </p:nvPr>
        </p:nvSpPr>
        <p:spPr>
          <a:xfrm>
            <a:off x="350695" y="24654"/>
            <a:ext cx="2821279" cy="2555824"/>
          </a:xfrm>
          <a:prstGeom prst="rect">
            <a:avLst/>
          </a:prstGeom>
        </p:spPr>
        <p:txBody>
          <a:bodyPr spcFirstLastPara="1" wrap="square" lIns="91425" tIns="91425" rIns="91425" bIns="91425" anchor="t" anchorCtr="0">
            <a:noAutofit/>
          </a:bodyPr>
          <a:lstStyle/>
          <a:p>
            <a:pPr marL="0" indent="0">
              <a:lnSpc>
                <a:spcPct val="114000"/>
              </a:lnSpc>
            </a:pPr>
            <a:r>
              <a:rPr lang="en-US" sz="1200" dirty="0">
                <a:solidFill>
                  <a:schemeClr val="bg1"/>
                </a:solidFill>
              </a:rPr>
              <a:t>In the logo, the swan points its head upwards, ready to take flight; a metaphor for projection into the future. Through this logo, Swarovski wants to keep the iconic swan, a symbol of pride for the company itself, loyal to its audience, while at the same time strengthening its vision towards the future. The most distinctive feature compared to the classic logo is the frame placed around the swan with the aim of delimiting it within boundaries.</a:t>
            </a:r>
            <a:endParaRPr lang="it-IT" sz="1200" dirty="0">
              <a:solidFill>
                <a:schemeClr val="bg1"/>
              </a:solidFill>
            </a:endParaRPr>
          </a:p>
        </p:txBody>
      </p:sp>
      <p:sp>
        <p:nvSpPr>
          <p:cNvPr id="184" name="Google Shape;184;p28"/>
          <p:cNvSpPr txBox="1">
            <a:spLocks noGrp="1"/>
          </p:cNvSpPr>
          <p:nvPr>
            <p:ph type="subTitle" idx="8"/>
          </p:nvPr>
        </p:nvSpPr>
        <p:spPr>
          <a:xfrm>
            <a:off x="3873391" y="2995116"/>
            <a:ext cx="2980709" cy="2283850"/>
          </a:xfrm>
          <a:prstGeom prst="rect">
            <a:avLst/>
          </a:prstGeom>
        </p:spPr>
        <p:txBody>
          <a:bodyPr spcFirstLastPara="1" wrap="square" lIns="91425" tIns="91425" rIns="91425" bIns="91425" anchor="t" anchorCtr="0">
            <a:noAutofit/>
          </a:bodyPr>
          <a:lstStyle/>
          <a:p>
            <a:pPr marL="0">
              <a:lnSpc>
                <a:spcPct val="114000"/>
              </a:lnSpc>
            </a:pPr>
            <a:r>
              <a:rPr lang="en-US" sz="1200" dirty="0">
                <a:solidFill>
                  <a:schemeClr val="bg1"/>
                </a:solidFill>
              </a:rPr>
              <a:t>The symbol is set in an octagon to evoke a carved crystal or diamond, thus allowing the pictogram to be presented on its own.</a:t>
            </a:r>
            <a:endParaRPr lang="it-IT" sz="1200" dirty="0">
              <a:solidFill>
                <a:schemeClr val="bg1"/>
              </a:solidFill>
            </a:endParaRPr>
          </a:p>
          <a:p>
            <a:pPr marL="0">
              <a:lnSpc>
                <a:spcPct val="114000"/>
              </a:lnSpc>
            </a:pPr>
            <a:r>
              <a:rPr lang="en-US" sz="1200" dirty="0">
                <a:solidFill>
                  <a:schemeClr val="bg1"/>
                </a:solidFill>
              </a:rPr>
              <a:t>The new representation faces to the right, instead of to the left as in the past, allowing the neck of the animal to be further accentuated, now longer and more similar to Swarovski's initial letter 'S'.</a:t>
            </a:r>
            <a:endParaRPr lang="it-IT" sz="1200" dirty="0">
              <a:solidFill>
                <a:schemeClr val="bg1"/>
              </a:solidFill>
            </a:endParaRPr>
          </a:p>
          <a:p>
            <a:pPr marL="0" indent="0">
              <a:lnSpc>
                <a:spcPct val="114000"/>
              </a:lnSpc>
            </a:pPr>
            <a:r>
              <a:rPr lang="it-IT" sz="1200" dirty="0">
                <a:solidFill>
                  <a:schemeClr val="bg1"/>
                </a:solidFill>
              </a:rPr>
              <a:t> </a:t>
            </a:r>
          </a:p>
          <a:p>
            <a:pPr marL="0" lvl="0" indent="0" algn="l" rtl="0">
              <a:lnSpc>
                <a:spcPct val="114000"/>
              </a:lnSpc>
              <a:spcBef>
                <a:spcPts val="0"/>
              </a:spcBef>
              <a:spcAft>
                <a:spcPts val="0"/>
              </a:spcAft>
              <a:buNone/>
            </a:pPr>
            <a:endParaRPr dirty="0">
              <a:solidFill>
                <a:schemeClr val="bg1"/>
              </a:solidFill>
            </a:endParaRPr>
          </a:p>
        </p:txBody>
      </p:sp>
      <p:sp>
        <p:nvSpPr>
          <p:cNvPr id="33" name="CasellaDiTesto 32">
            <a:extLst>
              <a:ext uri="{FF2B5EF4-FFF2-40B4-BE49-F238E27FC236}">
                <a16:creationId xmlns:a16="http://schemas.microsoft.com/office/drawing/2014/main" id="{8A5D79A0-489B-9167-1304-F56A6FA5D2F2}"/>
              </a:ext>
            </a:extLst>
          </p:cNvPr>
          <p:cNvSpPr txBox="1"/>
          <p:nvPr/>
        </p:nvSpPr>
        <p:spPr>
          <a:xfrm rot="5400000">
            <a:off x="6119585" y="2108937"/>
            <a:ext cx="4186781" cy="523220"/>
          </a:xfrm>
          <a:prstGeom prst="rect">
            <a:avLst/>
          </a:prstGeom>
          <a:noFill/>
        </p:spPr>
        <p:txBody>
          <a:bodyPr wrap="square">
            <a:spAutoFit/>
          </a:bodyPr>
          <a:lstStyle/>
          <a:p>
            <a:r>
              <a:rPr lang="en-US" sz="2800" b="1" dirty="0">
                <a:solidFill>
                  <a:srgbClr val="0A0A0A"/>
                </a:solidFill>
                <a:latin typeface="Livvic"/>
                <a:sym typeface="Livvic"/>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a:solidFill>
                  <a:srgbClr val="0A0A0A"/>
                </a:solidFill>
                <a:latin typeface="Livvic"/>
                <a:sym typeface="Livvic"/>
              </a:rPr>
              <a:t>NEW</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dirty="0">
                <a:solidFill>
                  <a:srgbClr val="0A0A0A"/>
                </a:solidFill>
                <a:latin typeface="Livvic"/>
                <a:sym typeface="Livvic"/>
              </a:rPr>
              <a:t>LOGO</a:t>
            </a:r>
            <a:endParaRPr lang="it-IT" sz="2800" b="1" dirty="0">
              <a:solidFill>
                <a:srgbClr val="0A0A0A"/>
              </a:solidFill>
              <a:latin typeface="Livvic"/>
              <a:sym typeface="Livvic"/>
            </a:endParaRPr>
          </a:p>
        </p:txBody>
      </p:sp>
      <p:pic>
        <p:nvPicPr>
          <p:cNvPr id="9" name="Immagine 8">
            <a:extLst>
              <a:ext uri="{FF2B5EF4-FFF2-40B4-BE49-F238E27FC236}">
                <a16:creationId xmlns:a16="http://schemas.microsoft.com/office/drawing/2014/main" id="{6BBBCF28-1F89-C2C6-85AE-EB4B29FCA1FE}"/>
              </a:ext>
            </a:extLst>
          </p:cNvPr>
          <p:cNvPicPr>
            <a:picLocks noChangeAspect="1"/>
          </p:cNvPicPr>
          <p:nvPr/>
        </p:nvPicPr>
        <p:blipFill rotWithShape="1">
          <a:blip r:embed="rId3"/>
          <a:srcRect l="7210" t="20883" r="59366" b="17284"/>
          <a:stretch/>
        </p:blipFill>
        <p:spPr>
          <a:xfrm>
            <a:off x="3949101" y="-9912"/>
            <a:ext cx="2459209" cy="2556691"/>
          </a:xfrm>
          <a:prstGeom prst="rect">
            <a:avLst/>
          </a:prstGeom>
        </p:spPr>
      </p:pic>
      <p:pic>
        <p:nvPicPr>
          <p:cNvPr id="10" name="Immagine 9">
            <a:extLst>
              <a:ext uri="{FF2B5EF4-FFF2-40B4-BE49-F238E27FC236}">
                <a16:creationId xmlns:a16="http://schemas.microsoft.com/office/drawing/2014/main" id="{2F6EBAE9-AD86-E53B-5021-ED228D3EC581}"/>
              </a:ext>
            </a:extLst>
          </p:cNvPr>
          <p:cNvPicPr>
            <a:picLocks noChangeAspect="1"/>
          </p:cNvPicPr>
          <p:nvPr/>
        </p:nvPicPr>
        <p:blipFill rotWithShape="1">
          <a:blip r:embed="rId3"/>
          <a:srcRect l="60330" t="19106" r="9903" b="19927"/>
          <a:stretch/>
        </p:blipFill>
        <p:spPr>
          <a:xfrm>
            <a:off x="592831" y="2580478"/>
            <a:ext cx="2220442" cy="2555824"/>
          </a:xfrm>
          <a:prstGeom prst="rect">
            <a:avLst/>
          </a:prstGeom>
        </p:spPr>
      </p:pic>
    </p:spTree>
    <p:extLst>
      <p:ext uri="{BB962C8B-B14F-4D97-AF65-F5344CB8AC3E}">
        <p14:creationId xmlns:p14="http://schemas.microsoft.com/office/powerpoint/2010/main" val="318312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3" name="Immagine 2">
            <a:extLst>
              <a:ext uri="{FF2B5EF4-FFF2-40B4-BE49-F238E27FC236}">
                <a16:creationId xmlns:a16="http://schemas.microsoft.com/office/drawing/2014/main" id="{B5BE10AD-1401-964A-556D-7A60AD6CEB8F}"/>
              </a:ext>
            </a:extLst>
          </p:cNvPr>
          <p:cNvPicPr>
            <a:picLocks noChangeAspect="1"/>
          </p:cNvPicPr>
          <p:nvPr/>
        </p:nvPicPr>
        <p:blipFill rotWithShape="1">
          <a:blip r:embed="rId3"/>
          <a:srcRect l="20545" r="7891"/>
          <a:stretch/>
        </p:blipFill>
        <p:spPr>
          <a:xfrm>
            <a:off x="411232" y="394104"/>
            <a:ext cx="4675208" cy="4355292"/>
          </a:xfrm>
          <a:prstGeom prst="rect">
            <a:avLst/>
          </a:prstGeom>
        </p:spPr>
      </p:pic>
      <p:sp>
        <p:nvSpPr>
          <p:cNvPr id="203" name="Google Shape;203;p30"/>
          <p:cNvSpPr/>
          <p:nvPr/>
        </p:nvSpPr>
        <p:spPr>
          <a:xfrm rot="-5400000">
            <a:off x="6520508" y="-353682"/>
            <a:ext cx="1057500" cy="3769069"/>
          </a:xfrm>
          <a:prstGeom prst="rect">
            <a:avLst/>
          </a:prstGeom>
          <a:solidFill>
            <a:srgbClr val="F5B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4922986" y="71551"/>
            <a:ext cx="4040169" cy="2054100"/>
          </a:xfrm>
          <a:prstGeom prst="rect">
            <a:avLst/>
          </a:prstGeom>
        </p:spPr>
        <p:txBody>
          <a:bodyPr spcFirstLastPara="1" wrap="square" lIns="91425" tIns="91425" rIns="91425" bIns="91425" anchor="b" anchorCtr="0">
            <a:noAutofit/>
          </a:bodyPr>
          <a:lstStyle/>
          <a:p>
            <a:r>
              <a:rPr lang="en-US" dirty="0">
                <a:solidFill>
                  <a:schemeClr val="bg1"/>
                </a:solidFill>
              </a:rPr>
              <a:t>THE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rPr>
              <a:t>NEW</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rPr>
              <a:t>WONDERLAB</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rPr>
              <a:t>STORES</a:t>
            </a:r>
            <a:endParaRPr lang="it-IT" dirty="0">
              <a:solidFill>
                <a:schemeClr val="bg1"/>
              </a:solidFill>
            </a:endParaRPr>
          </a:p>
        </p:txBody>
      </p:sp>
      <p:sp>
        <p:nvSpPr>
          <p:cNvPr id="206" name="Google Shape;206;p30"/>
          <p:cNvSpPr txBox="1">
            <a:spLocks noGrp="1"/>
          </p:cNvSpPr>
          <p:nvPr>
            <p:ph type="subTitle" idx="1"/>
          </p:nvPr>
        </p:nvSpPr>
        <p:spPr>
          <a:xfrm>
            <a:off x="4977345" y="2202210"/>
            <a:ext cx="3952950" cy="2712810"/>
          </a:xfrm>
          <a:prstGeom prst="rect">
            <a:avLst/>
          </a:prstGeom>
        </p:spPr>
        <p:txBody>
          <a:bodyPr spcFirstLastPara="1" wrap="square" lIns="91425" tIns="91425" rIns="91425" bIns="91425" anchor="t" anchorCtr="0">
            <a:noAutofit/>
          </a:bodyPr>
          <a:lstStyle/>
          <a:p>
            <a:r>
              <a:rPr lang="en-US" dirty="0" err="1">
                <a:solidFill>
                  <a:srgbClr val="0A0A0A"/>
                </a:solidFill>
              </a:rPr>
              <a:t>WonderLabs</a:t>
            </a:r>
            <a:r>
              <a:rPr lang="en-US" dirty="0">
                <a:solidFill>
                  <a:srgbClr val="0A0A0A"/>
                </a:solidFill>
              </a:rPr>
              <a:t> are real shops and creativity workshops that invite consumers to enter them to make their dreams come true, celebrating their individuality, all in an inclusive context.</a:t>
            </a:r>
            <a:endParaRPr lang="it-IT" dirty="0">
              <a:solidFill>
                <a:srgbClr val="0A0A0A"/>
              </a:solidFill>
            </a:endParaRPr>
          </a:p>
          <a:p>
            <a:r>
              <a:rPr lang="en-US" dirty="0">
                <a:solidFill>
                  <a:srgbClr val="0A0A0A"/>
                </a:solidFill>
              </a:rPr>
              <a:t>The campaign aims to interpret a modern lifestyle where magic and science meet, conveying a sense of wonder to anyone entering a new shop. Another advantage comes from the decision to sell both online and offline through </a:t>
            </a:r>
            <a:r>
              <a:rPr lang="en-US" dirty="0" err="1">
                <a:solidFill>
                  <a:srgbClr val="0A0A0A"/>
                </a:solidFill>
              </a:rPr>
              <a:t>Wonderlab</a:t>
            </a:r>
            <a:r>
              <a:rPr lang="en-US" dirty="0">
                <a:solidFill>
                  <a:srgbClr val="0A0A0A"/>
                </a:solidFill>
              </a:rPr>
              <a:t> shops, as this is the only way to truly convey the fascinating shopping experience to customers.</a:t>
            </a:r>
            <a:endParaRPr lang="it-IT" dirty="0">
              <a:solidFill>
                <a:srgbClr val="0A0A0A"/>
              </a:solidFill>
            </a:endParaRPr>
          </a:p>
        </p:txBody>
      </p:sp>
      <p:sp>
        <p:nvSpPr>
          <p:cNvPr id="207" name="Google Shape;207;p30"/>
          <p:cNvSpPr/>
          <p:nvPr/>
        </p:nvSpPr>
        <p:spPr>
          <a:xfrm rot="-5400000">
            <a:off x="6600" y="995502"/>
            <a:ext cx="1057500" cy="1070700"/>
          </a:xfrm>
          <a:prstGeom prst="rect">
            <a:avLst/>
          </a:prstGeom>
          <a:solidFill>
            <a:srgbClr val="FF7370">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344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p:nvPr/>
        </p:nvSpPr>
        <p:spPr>
          <a:xfrm>
            <a:off x="5885400" y="810700"/>
            <a:ext cx="1329600" cy="4370100"/>
          </a:xfrm>
          <a:prstGeom prst="rect">
            <a:avLst/>
          </a:prstGeom>
          <a:solidFill>
            <a:srgbClr val="A8D0F0">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4080263" y="975325"/>
            <a:ext cx="2472087" cy="1165200"/>
          </a:xfrm>
          <a:prstGeom prst="rect">
            <a:avLst/>
          </a:prstGeom>
          <a:solidFill>
            <a:srgbClr val="FF7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0" y="0"/>
            <a:ext cx="1329600" cy="4370100"/>
          </a:xfrm>
          <a:prstGeom prst="rect">
            <a:avLst/>
          </a:prstGeom>
          <a:solidFill>
            <a:srgbClr val="A8D0F0">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719999" y="975325"/>
            <a:ext cx="2472087" cy="1165200"/>
          </a:xfrm>
          <a:prstGeom prst="rect">
            <a:avLst/>
          </a:prstGeom>
          <a:solidFill>
            <a:srgbClr val="FF7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47"/>
          <p:cNvSpPr txBox="1">
            <a:spLocks noGrp="1"/>
          </p:cNvSpPr>
          <p:nvPr>
            <p:ph type="ctrTitle"/>
          </p:nvPr>
        </p:nvSpPr>
        <p:spPr>
          <a:xfrm rot="5400000">
            <a:off x="6082102" y="2600490"/>
            <a:ext cx="4233289" cy="487500"/>
          </a:xfrm>
          <a:prstGeom prst="rect">
            <a:avLst/>
          </a:prstGeom>
        </p:spPr>
        <p:txBody>
          <a:bodyPr spcFirstLastPara="1" wrap="square" lIns="91425" tIns="91425" rIns="91425" bIns="91425" anchor="ctr" anchorCtr="0">
            <a:noAutofit/>
          </a:bodyPr>
          <a:lstStyle/>
          <a:p>
            <a:r>
              <a:rPr lang="en-US" sz="2800" dirty="0">
                <a:solidFill>
                  <a:srgbClr val="0A0A0A"/>
                </a:solidFill>
                <a:cs typeface="Arial"/>
                <a:sym typeface="Arial"/>
              </a:rPr>
              <a:t>STRENGTHS</a:t>
            </a:r>
            <a:r>
              <a:rPr lang="it-IT" sz="2800" dirty="0">
                <a:solidFill>
                  <a:srgbClr val="0A0A0A"/>
                </a:solidFill>
                <a:cs typeface="Arial"/>
                <a:sym typeface="Arial"/>
              </a:rPr>
              <a:t> AND </a:t>
            </a:r>
            <a:r>
              <a:rPr lang="en-US" sz="2800" dirty="0">
                <a:solidFill>
                  <a:srgbClr val="0A0A0A"/>
                </a:solidFill>
                <a:cs typeface="Arial"/>
                <a:sym typeface="Arial"/>
              </a:rPr>
              <a:t>WEAKNESSES</a:t>
            </a:r>
            <a:r>
              <a:rPr lang="it-IT" sz="2800" dirty="0">
                <a:solidFill>
                  <a:srgbClr val="0A0A0A"/>
                </a:solidFill>
                <a:cs typeface="Arial"/>
                <a:sym typeface="Arial"/>
              </a:rPr>
              <a:t> OF THE BRAND</a:t>
            </a:r>
          </a:p>
        </p:txBody>
      </p:sp>
      <p:sp>
        <p:nvSpPr>
          <p:cNvPr id="553" name="Google Shape;553;p47"/>
          <p:cNvSpPr txBox="1">
            <a:spLocks noGrp="1"/>
          </p:cNvSpPr>
          <p:nvPr>
            <p:ph type="subTitle" idx="1"/>
          </p:nvPr>
        </p:nvSpPr>
        <p:spPr>
          <a:xfrm>
            <a:off x="880831" y="2190941"/>
            <a:ext cx="2377770" cy="1112400"/>
          </a:xfrm>
          <a:prstGeom prst="rect">
            <a:avLst/>
          </a:prstGeom>
        </p:spPr>
        <p:txBody>
          <a:bodyPr spcFirstLastPara="1" wrap="square" lIns="91425" tIns="91425" rIns="91425" bIns="91425" anchor="t" anchorCtr="0">
            <a:noAutofit/>
          </a:bodyPr>
          <a:lstStyle/>
          <a:p>
            <a:pPr marL="628650" indent="-171450">
              <a:lnSpc>
                <a:spcPct val="114000"/>
              </a:lnSpc>
              <a:buClr>
                <a:schemeClr val="dk1"/>
              </a:buClr>
              <a:buSzPts val="1200"/>
              <a:buFont typeface="Arial" panose="020B0604020202020204" pitchFamily="34" charset="0"/>
              <a:buChar char="•"/>
            </a:pPr>
            <a:r>
              <a:rPr lang="en-US" sz="1200" dirty="0">
                <a:solidFill>
                  <a:srgbClr val="0A0A0A"/>
                </a:solidFill>
              </a:rPr>
              <a:t>Crystal quality</a:t>
            </a:r>
            <a:endParaRPr lang="it-IT" sz="1200" dirty="0">
              <a:solidFill>
                <a:srgbClr val="0A0A0A"/>
              </a:solidFill>
            </a:endParaRPr>
          </a:p>
          <a:p>
            <a:pPr marL="628650" indent="-171450">
              <a:lnSpc>
                <a:spcPct val="114000"/>
              </a:lnSpc>
              <a:buClr>
                <a:schemeClr val="dk1"/>
              </a:buClr>
              <a:buSzPts val="1200"/>
              <a:buFont typeface="Arial" panose="020B0604020202020204" pitchFamily="34" charset="0"/>
              <a:buChar char="•"/>
            </a:pPr>
            <a:r>
              <a:rPr lang="en-US" sz="1200" dirty="0">
                <a:solidFill>
                  <a:srgbClr val="0A0A0A"/>
                </a:solidFill>
              </a:rPr>
              <a:t>Elegant design</a:t>
            </a:r>
            <a:endParaRPr lang="it-IT" sz="1200" dirty="0">
              <a:solidFill>
                <a:srgbClr val="0A0A0A"/>
              </a:solidFill>
            </a:endParaRPr>
          </a:p>
          <a:p>
            <a:pPr marL="628650" indent="-171450">
              <a:lnSpc>
                <a:spcPct val="114000"/>
              </a:lnSpc>
              <a:buClr>
                <a:schemeClr val="dk1"/>
              </a:buClr>
              <a:buSzPts val="1200"/>
              <a:buFont typeface="Arial" panose="020B0604020202020204" pitchFamily="34" charset="0"/>
              <a:buChar char="•"/>
            </a:pPr>
            <a:r>
              <a:rPr lang="en-US" sz="1200" dirty="0">
                <a:solidFill>
                  <a:srgbClr val="0A0A0A"/>
                </a:solidFill>
              </a:rPr>
              <a:t>Wide variety of products</a:t>
            </a:r>
            <a:endParaRPr lang="it-IT" sz="1200" dirty="0">
              <a:solidFill>
                <a:srgbClr val="0A0A0A"/>
              </a:solidFill>
            </a:endParaRPr>
          </a:p>
          <a:p>
            <a:pPr marL="628650" indent="-171450">
              <a:lnSpc>
                <a:spcPct val="114000"/>
              </a:lnSpc>
              <a:buClr>
                <a:schemeClr val="dk1"/>
              </a:buClr>
              <a:buSzPts val="1200"/>
              <a:buFont typeface="Arial" panose="020B0604020202020204" pitchFamily="34" charset="0"/>
              <a:buChar char="•"/>
            </a:pPr>
            <a:r>
              <a:rPr lang="en-US" sz="1200" dirty="0">
                <a:solidFill>
                  <a:srgbClr val="0A0A0A"/>
                </a:solidFill>
              </a:rPr>
              <a:t>Exclusivity </a:t>
            </a:r>
            <a:endParaRPr lang="it-IT" sz="1200" dirty="0">
              <a:solidFill>
                <a:srgbClr val="0A0A0A"/>
              </a:solidFill>
            </a:endParaRPr>
          </a:p>
          <a:p>
            <a:pPr marL="628650" indent="-171450">
              <a:lnSpc>
                <a:spcPct val="114000"/>
              </a:lnSpc>
              <a:buClr>
                <a:schemeClr val="dk1"/>
              </a:buClr>
              <a:buSzPts val="1200"/>
              <a:buFont typeface="Arial" panose="020B0604020202020204" pitchFamily="34" charset="0"/>
              <a:buChar char="•"/>
            </a:pPr>
            <a:r>
              <a:rPr lang="en-US" sz="1200" dirty="0">
                <a:solidFill>
                  <a:srgbClr val="0A0A0A"/>
                </a:solidFill>
              </a:rPr>
              <a:t>Technological innovation</a:t>
            </a:r>
            <a:endParaRPr lang="it-IT" sz="1200" dirty="0">
              <a:solidFill>
                <a:srgbClr val="0A0A0A"/>
              </a:solidFill>
            </a:endParaRPr>
          </a:p>
          <a:p>
            <a:pPr marL="628650" indent="-171450">
              <a:lnSpc>
                <a:spcPct val="114000"/>
              </a:lnSpc>
              <a:buClr>
                <a:schemeClr val="dk1"/>
              </a:buClr>
              <a:buSzPts val="1200"/>
              <a:buFont typeface="Arial" panose="020B0604020202020204" pitchFamily="34" charset="0"/>
              <a:buChar char="•"/>
            </a:pPr>
            <a:r>
              <a:rPr lang="en-US" sz="1200" dirty="0">
                <a:solidFill>
                  <a:srgbClr val="0A0A0A"/>
                </a:solidFill>
              </a:rPr>
              <a:t>Craftsmanship</a:t>
            </a:r>
            <a:endParaRPr lang="it-IT" sz="1200" dirty="0">
              <a:solidFill>
                <a:srgbClr val="0A0A0A"/>
              </a:solidFill>
            </a:endParaRPr>
          </a:p>
          <a:p>
            <a:pPr marL="171450" lvl="0" indent="-171450" rtl="0">
              <a:spcBef>
                <a:spcPts val="0"/>
              </a:spcBef>
              <a:spcAft>
                <a:spcPts val="0"/>
              </a:spcAft>
              <a:buFont typeface="Arial" panose="020B0604020202020204" pitchFamily="34" charset="0"/>
              <a:buChar char="•"/>
            </a:pPr>
            <a:endParaRPr dirty="0"/>
          </a:p>
        </p:txBody>
      </p:sp>
      <p:sp>
        <p:nvSpPr>
          <p:cNvPr id="554" name="Google Shape;554;p47"/>
          <p:cNvSpPr txBox="1">
            <a:spLocks noGrp="1"/>
          </p:cNvSpPr>
          <p:nvPr>
            <p:ph type="subTitle" idx="3"/>
          </p:nvPr>
        </p:nvSpPr>
        <p:spPr>
          <a:xfrm>
            <a:off x="3516594" y="2175513"/>
            <a:ext cx="2377770" cy="1112400"/>
          </a:xfrm>
          <a:prstGeom prst="rect">
            <a:avLst/>
          </a:prstGeom>
        </p:spPr>
        <p:txBody>
          <a:bodyPr spcFirstLastPara="1" wrap="square" lIns="91425" tIns="91425" rIns="91425" bIns="91425" anchor="t" anchorCtr="0">
            <a:noAutofit/>
          </a:bodyPr>
          <a:lstStyle/>
          <a:p>
            <a:pPr marL="628650" indent="-171450" algn="l">
              <a:lnSpc>
                <a:spcPct val="114000"/>
              </a:lnSpc>
              <a:buClr>
                <a:schemeClr val="dk1"/>
              </a:buClr>
              <a:buSzPts val="1200"/>
              <a:buFont typeface="Arial" panose="020B0604020202020204" pitchFamily="34" charset="0"/>
              <a:buChar char="•"/>
            </a:pPr>
            <a:r>
              <a:rPr lang="en-US" sz="1200" dirty="0">
                <a:solidFill>
                  <a:srgbClr val="0A0A0A"/>
                </a:solidFill>
              </a:rPr>
              <a:t>High price</a:t>
            </a:r>
            <a:endParaRPr lang="it-IT" sz="1200" dirty="0">
              <a:solidFill>
                <a:srgbClr val="0A0A0A"/>
              </a:solidFill>
            </a:endParaRPr>
          </a:p>
          <a:p>
            <a:pPr marL="628650" indent="-171450" algn="l">
              <a:lnSpc>
                <a:spcPct val="114000"/>
              </a:lnSpc>
              <a:buClr>
                <a:schemeClr val="dk1"/>
              </a:buClr>
              <a:buSzPts val="1200"/>
              <a:buFont typeface="Arial" panose="020B0604020202020204" pitchFamily="34" charset="0"/>
              <a:buChar char="•"/>
            </a:pPr>
            <a:r>
              <a:rPr lang="en-US" sz="1200" dirty="0">
                <a:solidFill>
                  <a:srgbClr val="0A0A0A"/>
                </a:solidFill>
              </a:rPr>
              <a:t>Imitations and counterfeits, due to brand popularity</a:t>
            </a:r>
            <a:endParaRPr lang="it-IT" sz="1200" dirty="0">
              <a:solidFill>
                <a:srgbClr val="0A0A0A"/>
              </a:solidFill>
            </a:endParaRPr>
          </a:p>
          <a:p>
            <a:pPr marL="628650" indent="-171450" algn="l">
              <a:lnSpc>
                <a:spcPct val="114000"/>
              </a:lnSpc>
              <a:buClr>
                <a:schemeClr val="dk1"/>
              </a:buClr>
              <a:buSzPts val="1200"/>
              <a:buFont typeface="Arial" panose="020B0604020202020204" pitchFamily="34" charset="0"/>
              <a:buChar char="•"/>
            </a:pPr>
            <a:r>
              <a:rPr lang="en-US" sz="1200" dirty="0">
                <a:solidFill>
                  <a:srgbClr val="0A0A0A"/>
                </a:solidFill>
              </a:rPr>
              <a:t>Economic sensitivity: in difficult economic times, consumers may reduce spending on luxury products, affecting Swarovski's sales</a:t>
            </a:r>
            <a:endParaRPr lang="it-IT" sz="1200" dirty="0">
              <a:solidFill>
                <a:srgbClr val="0A0A0A"/>
              </a:solidFill>
            </a:endParaRPr>
          </a:p>
          <a:p>
            <a:pPr marL="0" lvl="0" indent="0" algn="l" rtl="0">
              <a:lnSpc>
                <a:spcPct val="115000"/>
              </a:lnSpc>
              <a:spcBef>
                <a:spcPts val="0"/>
              </a:spcBef>
              <a:spcAft>
                <a:spcPts val="1600"/>
              </a:spcAft>
              <a:buNone/>
            </a:pPr>
            <a:endParaRPr dirty="0">
              <a:solidFill>
                <a:schemeClr val="dk1"/>
              </a:solidFill>
            </a:endParaRPr>
          </a:p>
        </p:txBody>
      </p:sp>
      <p:sp>
        <p:nvSpPr>
          <p:cNvPr id="555" name="Google Shape;555;p47"/>
          <p:cNvSpPr txBox="1">
            <a:spLocks noGrp="1"/>
          </p:cNvSpPr>
          <p:nvPr>
            <p:ph type="ctrTitle" idx="4"/>
          </p:nvPr>
        </p:nvSpPr>
        <p:spPr>
          <a:xfrm>
            <a:off x="4148052" y="1570233"/>
            <a:ext cx="1746311" cy="384900"/>
          </a:xfrm>
          <a:prstGeom prst="rect">
            <a:avLst/>
          </a:prstGeom>
        </p:spPr>
        <p:txBody>
          <a:bodyPr spcFirstLastPara="1" wrap="square" lIns="91425" tIns="91425" rIns="91425" bIns="91425" anchor="b" anchorCtr="0">
            <a:noAutofit/>
          </a:bodyPr>
          <a:lstStyle/>
          <a:p>
            <a:r>
              <a:rPr lang="en-US" dirty="0">
                <a:solidFill>
                  <a:schemeClr val="lt1"/>
                </a:solidFill>
              </a:rPr>
              <a:t>WEAKNESSES</a:t>
            </a:r>
            <a:endParaRPr lang="it-IT" dirty="0">
              <a:solidFill>
                <a:schemeClr val="lt1"/>
              </a:solidFill>
            </a:endParaRPr>
          </a:p>
        </p:txBody>
      </p:sp>
      <p:sp>
        <p:nvSpPr>
          <p:cNvPr id="556" name="Google Shape;556;p47"/>
          <p:cNvSpPr txBox="1">
            <a:spLocks noGrp="1"/>
          </p:cNvSpPr>
          <p:nvPr>
            <p:ph type="ctrTitle" idx="2"/>
          </p:nvPr>
        </p:nvSpPr>
        <p:spPr>
          <a:xfrm>
            <a:off x="1541655" y="1566513"/>
            <a:ext cx="1937220" cy="384900"/>
          </a:xfrm>
          <a:prstGeom prst="rect">
            <a:avLst/>
          </a:prstGeom>
        </p:spPr>
        <p:txBody>
          <a:bodyPr spcFirstLastPara="1" wrap="square" lIns="91425" tIns="91425" rIns="91425" bIns="91425" anchor="b" anchorCtr="0">
            <a:noAutofit/>
          </a:bodyPr>
          <a:lstStyle/>
          <a:p>
            <a:r>
              <a:rPr lang="en-US" dirty="0">
                <a:solidFill>
                  <a:schemeClr val="lt1"/>
                </a:solidFill>
              </a:rPr>
              <a:t>STRENGTHS</a:t>
            </a:r>
            <a:endParaRPr lang="it-IT" dirty="0">
              <a:solidFill>
                <a:schemeClr val="lt1"/>
              </a:solidFill>
            </a:endParaRPr>
          </a:p>
        </p:txBody>
      </p:sp>
    </p:spTree>
    <p:extLst>
      <p:ext uri="{BB962C8B-B14F-4D97-AF65-F5344CB8AC3E}">
        <p14:creationId xmlns:p14="http://schemas.microsoft.com/office/powerpoint/2010/main" val="3768902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5" name="Immagine 4">
            <a:extLst>
              <a:ext uri="{FF2B5EF4-FFF2-40B4-BE49-F238E27FC236}">
                <a16:creationId xmlns:a16="http://schemas.microsoft.com/office/drawing/2014/main" id="{5B8E923E-D96E-6A5D-4268-68E58FC25D1F}"/>
              </a:ext>
            </a:extLst>
          </p:cNvPr>
          <p:cNvPicPr>
            <a:picLocks noChangeAspect="1"/>
          </p:cNvPicPr>
          <p:nvPr/>
        </p:nvPicPr>
        <p:blipFill rotWithShape="1">
          <a:blip r:embed="rId3"/>
          <a:srcRect l="7273"/>
          <a:stretch/>
        </p:blipFill>
        <p:spPr>
          <a:xfrm>
            <a:off x="-262581" y="-207645"/>
            <a:ext cx="9406581" cy="5351145"/>
          </a:xfrm>
          <a:prstGeom prst="rect">
            <a:avLst/>
          </a:prstGeom>
        </p:spPr>
      </p:pic>
      <p:sp>
        <p:nvSpPr>
          <p:cNvPr id="212" name="Google Shape;212;p31"/>
          <p:cNvSpPr/>
          <p:nvPr/>
        </p:nvSpPr>
        <p:spPr>
          <a:xfrm rot="-5400000">
            <a:off x="3795450" y="225025"/>
            <a:ext cx="1553100" cy="7985100"/>
          </a:xfrm>
          <a:prstGeom prst="rect">
            <a:avLst/>
          </a:prstGeom>
          <a:solidFill>
            <a:srgbClr val="F5B92C">
              <a:alpha val="8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subTitle" idx="1"/>
          </p:nvPr>
        </p:nvSpPr>
        <p:spPr>
          <a:xfrm>
            <a:off x="798796" y="3320762"/>
            <a:ext cx="6649408" cy="1673363"/>
          </a:xfrm>
          <a:prstGeom prst="rect">
            <a:avLst/>
          </a:prstGeom>
        </p:spPr>
        <p:txBody>
          <a:bodyPr spcFirstLastPara="1" wrap="square" lIns="91425" tIns="91425" rIns="91425" bIns="91425" anchor="t" anchorCtr="0">
            <a:noAutofit/>
          </a:bodyPr>
          <a:lstStyle/>
          <a:p>
            <a:br>
              <a:rPr lang="it-IT" b="0" i="0" dirty="0">
                <a:solidFill>
                  <a:srgbClr val="D1D5DB"/>
                </a:solidFill>
                <a:effectLst/>
                <a:latin typeface="Söhne"/>
              </a:rPr>
            </a:br>
            <a:r>
              <a:rPr lang="en-US" dirty="0">
                <a:solidFill>
                  <a:schemeClr val="bg1"/>
                </a:solidFill>
              </a:rPr>
              <a:t>Swarovski has been committed to sustainable crystal production for decades, with a new strategy focusing on six areas of environmental and social impact by 2030, such as responsible metal sourcing. The transformation of production processes has already led to significant results, such as a capsule collection with recycled metals and certified packaging. In terms of materials, Swarovski has eliminated the use of lead in its crystal products since 2012, developing a unique technology that maintains brilliance without using lead dioxide.</a:t>
            </a:r>
            <a:endParaRPr lang="it-IT" dirty="0">
              <a:solidFill>
                <a:schemeClr val="bg1"/>
              </a:solidFill>
            </a:endParaRPr>
          </a:p>
          <a:p>
            <a:pPr marL="0" lvl="0" indent="0" algn="l" rtl="0">
              <a:spcBef>
                <a:spcPts val="1600"/>
              </a:spcBef>
              <a:spcAft>
                <a:spcPts val="1600"/>
              </a:spcAft>
              <a:buNone/>
            </a:pPr>
            <a:endParaRPr dirty="0">
              <a:solidFill>
                <a:schemeClr val="lt1"/>
              </a:solidFill>
            </a:endParaRPr>
          </a:p>
        </p:txBody>
      </p:sp>
      <p:sp>
        <p:nvSpPr>
          <p:cNvPr id="8" name="Google Shape;165;p27">
            <a:extLst>
              <a:ext uri="{FF2B5EF4-FFF2-40B4-BE49-F238E27FC236}">
                <a16:creationId xmlns:a16="http://schemas.microsoft.com/office/drawing/2014/main" id="{6B66D76F-2789-E1F7-B4B0-840C3394897F}"/>
              </a:ext>
            </a:extLst>
          </p:cNvPr>
          <p:cNvSpPr txBox="1">
            <a:spLocks/>
          </p:cNvSpPr>
          <p:nvPr/>
        </p:nvSpPr>
        <p:spPr>
          <a:xfrm>
            <a:off x="798796" y="211509"/>
            <a:ext cx="3866255" cy="896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bg1"/>
                </a:solidFill>
                <a:latin typeface="Livvic"/>
                <a:sym typeface="Livvic"/>
              </a:rPr>
              <a:t>SUSTAINABILITY</a:t>
            </a:r>
            <a:endParaRPr lang="it-IT" sz="2800" b="1" dirty="0">
              <a:solidFill>
                <a:schemeClr val="bg1"/>
              </a:solidFill>
              <a:latin typeface="Livvic"/>
              <a:sym typeface="Livvic"/>
            </a:endParaRPr>
          </a:p>
          <a:p>
            <a:endParaRPr lang="it-IT" sz="2800" b="1" dirty="0">
              <a:solidFill>
                <a:schemeClr val="bg1"/>
              </a:solidFill>
              <a:latin typeface="Livvic"/>
              <a:sym typeface="Livvic"/>
            </a:endParaRPr>
          </a:p>
        </p:txBody>
      </p:sp>
    </p:spTree>
    <p:extLst>
      <p:ext uri="{BB962C8B-B14F-4D97-AF65-F5344CB8AC3E}">
        <p14:creationId xmlns:p14="http://schemas.microsoft.com/office/powerpoint/2010/main" val="1106308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8" name="Immagine 7">
            <a:extLst>
              <a:ext uri="{FF2B5EF4-FFF2-40B4-BE49-F238E27FC236}">
                <a16:creationId xmlns:a16="http://schemas.microsoft.com/office/drawing/2014/main" id="{B9916D28-6032-7AEF-FFE7-28FF5A89F4C9}"/>
              </a:ext>
            </a:extLst>
          </p:cNvPr>
          <p:cNvPicPr>
            <a:picLocks noChangeAspect="1"/>
          </p:cNvPicPr>
          <p:nvPr/>
        </p:nvPicPr>
        <p:blipFill>
          <a:blip r:embed="rId3"/>
          <a:stretch>
            <a:fillRect/>
          </a:stretch>
        </p:blipFill>
        <p:spPr>
          <a:xfrm>
            <a:off x="0" y="0"/>
            <a:ext cx="3866255" cy="5143500"/>
          </a:xfrm>
          <a:prstGeom prst="rect">
            <a:avLst/>
          </a:prstGeom>
        </p:spPr>
      </p:pic>
      <p:sp>
        <p:nvSpPr>
          <p:cNvPr id="164" name="Google Shape;164;p27"/>
          <p:cNvSpPr txBox="1">
            <a:spLocks noGrp="1"/>
          </p:cNvSpPr>
          <p:nvPr>
            <p:ph type="subTitle" idx="1"/>
          </p:nvPr>
        </p:nvSpPr>
        <p:spPr>
          <a:xfrm flipH="1">
            <a:off x="4868022" y="1454626"/>
            <a:ext cx="3866253" cy="2807129"/>
          </a:xfrm>
          <a:prstGeom prst="rect">
            <a:avLst/>
          </a:prstGeom>
        </p:spPr>
        <p:txBody>
          <a:bodyPr spcFirstLastPara="1" wrap="square" lIns="91425" tIns="91425" rIns="91425" bIns="91425" anchor="t" anchorCtr="0">
            <a:noAutofit/>
          </a:bodyPr>
          <a:lstStyle/>
          <a:p>
            <a:pPr marL="0" indent="0" algn="l">
              <a:lnSpc>
                <a:spcPct val="114000"/>
              </a:lnSpc>
            </a:pPr>
            <a:r>
              <a:rPr lang="en-US" dirty="0">
                <a:solidFill>
                  <a:srgbClr val="0A0A0A"/>
                </a:solidFill>
              </a:rPr>
              <a:t>We defend personal expression and individuality</a:t>
            </a:r>
            <a:endParaRPr lang="it-IT" dirty="0">
              <a:solidFill>
                <a:srgbClr val="0A0A0A"/>
              </a:solidFill>
            </a:endParaRPr>
          </a:p>
          <a:p>
            <a:pPr marL="0" indent="0" algn="l">
              <a:lnSpc>
                <a:spcPct val="114000"/>
              </a:lnSpc>
            </a:pPr>
            <a:r>
              <a:rPr lang="en-US" dirty="0">
                <a:solidFill>
                  <a:srgbClr val="0A0A0A"/>
                </a:solidFill>
              </a:rPr>
              <a:t>At Swarovski, we gladly support our LGBTQ colleagues and Pride, always and every day. We strive to bring out the best in everyone, ensuring that everyone has the freedom to express themselves in a safe and supportive working environment. We believe that the essence of Pride is about standing side by side in love and friendship, teaching tolerance, educating about the history of the LGBTQ+ community and continuing to progress towards equality. Every human being has the right to feel good about themselves.</a:t>
            </a:r>
            <a:endParaRPr lang="it-IT" dirty="0">
              <a:solidFill>
                <a:srgbClr val="0A0A0A"/>
              </a:solidFill>
            </a:endParaRPr>
          </a:p>
          <a:p>
            <a:pPr marL="0" indent="0" algn="l">
              <a:lnSpc>
                <a:spcPct val="114000"/>
              </a:lnSpc>
            </a:pPr>
            <a:r>
              <a:rPr lang="en-US" dirty="0">
                <a:solidFill>
                  <a:srgbClr val="0A0A0A"/>
                </a:solidFill>
              </a:rPr>
              <a:t>We are a brand founded on equality and inclusiveness, we promote diversity and always celebrate the individuality of each person.</a:t>
            </a:r>
            <a:endParaRPr lang="it-IT" dirty="0">
              <a:solidFill>
                <a:srgbClr val="0A0A0A"/>
              </a:solidFill>
            </a:endParaRPr>
          </a:p>
          <a:p>
            <a:pPr marL="0" lvl="0" indent="0" algn="l" rtl="0">
              <a:lnSpc>
                <a:spcPct val="114000"/>
              </a:lnSpc>
              <a:spcBef>
                <a:spcPts val="0"/>
              </a:spcBef>
              <a:spcAft>
                <a:spcPts val="0"/>
              </a:spcAft>
              <a:buNone/>
            </a:pPr>
            <a:endParaRPr dirty="0">
              <a:solidFill>
                <a:srgbClr val="0A0A0A"/>
              </a:solidFill>
            </a:endParaRPr>
          </a:p>
        </p:txBody>
      </p:sp>
      <p:sp>
        <p:nvSpPr>
          <p:cNvPr id="165" name="Google Shape;165;p27"/>
          <p:cNvSpPr txBox="1">
            <a:spLocks noGrp="1"/>
          </p:cNvSpPr>
          <p:nvPr>
            <p:ph type="title"/>
          </p:nvPr>
        </p:nvSpPr>
        <p:spPr>
          <a:xfrm>
            <a:off x="4868022" y="790682"/>
            <a:ext cx="4275978" cy="896700"/>
          </a:xfrm>
          <a:prstGeom prst="rect">
            <a:avLst/>
          </a:prstGeom>
        </p:spPr>
        <p:txBody>
          <a:bodyPr spcFirstLastPara="1" wrap="square" lIns="91425" tIns="91425" rIns="91425" bIns="91425" anchor="ctr" anchorCtr="0">
            <a:noAutofit/>
          </a:bodyPr>
          <a:lstStyle/>
          <a:p>
            <a:pPr algn="l"/>
            <a:r>
              <a:rPr lang="en-US" dirty="0">
                <a:solidFill>
                  <a:srgbClr val="0A0A0A"/>
                </a:solidFill>
              </a:rPr>
              <a:t>SWAROVSKI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PRIDE</a:t>
            </a:r>
            <a:endParaRPr lang="it-IT" dirty="0">
              <a:solidFill>
                <a:srgbClr val="0A0A0A"/>
              </a:solidFill>
            </a:endParaRPr>
          </a:p>
        </p:txBody>
      </p:sp>
      <p:sp>
        <p:nvSpPr>
          <p:cNvPr id="167" name="Google Shape;167;p27"/>
          <p:cNvSpPr/>
          <p:nvPr/>
        </p:nvSpPr>
        <p:spPr>
          <a:xfrm>
            <a:off x="8781900" y="1712320"/>
            <a:ext cx="362100" cy="1988700"/>
          </a:xfrm>
          <a:prstGeom prst="rect">
            <a:avLst/>
          </a:prstGeom>
          <a:solidFill>
            <a:srgbClr val="FF7370">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3337068" y="1712320"/>
            <a:ext cx="1476002" cy="1988700"/>
          </a:xfrm>
          <a:prstGeom prst="rect">
            <a:avLst/>
          </a:prstGeom>
          <a:solidFill>
            <a:srgbClr val="A8D0F0">
              <a:alpha val="7647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80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2;p47">
            <a:extLst>
              <a:ext uri="{FF2B5EF4-FFF2-40B4-BE49-F238E27FC236}">
                <a16:creationId xmlns:a16="http://schemas.microsoft.com/office/drawing/2014/main" id="{7295E423-B9D6-0A5A-BB6C-224DDAD5F993}"/>
              </a:ext>
            </a:extLst>
          </p:cNvPr>
          <p:cNvSpPr/>
          <p:nvPr/>
        </p:nvSpPr>
        <p:spPr>
          <a:xfrm>
            <a:off x="0" y="0"/>
            <a:ext cx="2472087" cy="1165200"/>
          </a:xfrm>
          <a:prstGeom prst="rect">
            <a:avLst/>
          </a:prstGeom>
          <a:solidFill>
            <a:srgbClr val="FF7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asellaDiTesto 2">
            <a:extLst>
              <a:ext uri="{FF2B5EF4-FFF2-40B4-BE49-F238E27FC236}">
                <a16:creationId xmlns:a16="http://schemas.microsoft.com/office/drawing/2014/main" id="{E1D566D1-29DE-762C-BA50-5B840C6D27B8}"/>
              </a:ext>
            </a:extLst>
          </p:cNvPr>
          <p:cNvSpPr txBox="1"/>
          <p:nvPr/>
        </p:nvSpPr>
        <p:spPr>
          <a:xfrm>
            <a:off x="623455" y="320990"/>
            <a:ext cx="5261956" cy="523220"/>
          </a:xfrm>
          <a:prstGeom prst="rect">
            <a:avLst/>
          </a:prstGeom>
          <a:noFill/>
        </p:spPr>
        <p:txBody>
          <a:bodyPr wrap="square" rtlCol="0">
            <a:spAutoFit/>
          </a:bodyPr>
          <a:lstStyle/>
          <a:p>
            <a:r>
              <a:rPr lang="en-US" sz="2800" b="1" dirty="0">
                <a:solidFill>
                  <a:srgbClr val="0A0A0A"/>
                </a:solidFill>
                <a:latin typeface="Livvic"/>
                <a:sym typeface="Livvic"/>
              </a:rPr>
              <a:t>SITOGRAPHY</a:t>
            </a:r>
            <a:endParaRPr lang="it-IT" sz="2800" b="1" dirty="0">
              <a:solidFill>
                <a:srgbClr val="0A0A0A"/>
              </a:solidFill>
              <a:latin typeface="Livvic"/>
              <a:sym typeface="Livvic"/>
            </a:endParaRPr>
          </a:p>
        </p:txBody>
      </p:sp>
      <p:sp>
        <p:nvSpPr>
          <p:cNvPr id="5" name="Google Shape;163;p27">
            <a:extLst>
              <a:ext uri="{FF2B5EF4-FFF2-40B4-BE49-F238E27FC236}">
                <a16:creationId xmlns:a16="http://schemas.microsoft.com/office/drawing/2014/main" id="{4E507AD8-935D-DDBB-1D1E-00CA0220E068}"/>
              </a:ext>
            </a:extLst>
          </p:cNvPr>
          <p:cNvSpPr/>
          <p:nvPr/>
        </p:nvSpPr>
        <p:spPr>
          <a:xfrm>
            <a:off x="7667998" y="3154800"/>
            <a:ext cx="1476002" cy="1988700"/>
          </a:xfrm>
          <a:prstGeom prst="rect">
            <a:avLst/>
          </a:prstGeom>
          <a:solidFill>
            <a:srgbClr val="A8D0F0">
              <a:alpha val="7647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4;p27">
            <a:extLst>
              <a:ext uri="{FF2B5EF4-FFF2-40B4-BE49-F238E27FC236}">
                <a16:creationId xmlns:a16="http://schemas.microsoft.com/office/drawing/2014/main" id="{514652CE-A386-65F7-279F-A2E7605DE0C7}"/>
              </a:ext>
            </a:extLst>
          </p:cNvPr>
          <p:cNvSpPr txBox="1">
            <a:spLocks/>
          </p:cNvSpPr>
          <p:nvPr/>
        </p:nvSpPr>
        <p:spPr>
          <a:xfrm flipH="1">
            <a:off x="623454" y="1486190"/>
            <a:ext cx="7044543" cy="280712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buSzPts val="1200"/>
            </a:pPr>
            <a:r>
              <a:rPr lang="en-US" sz="1200" dirty="0">
                <a:solidFill>
                  <a:srgbClr val="0A0A0A"/>
                </a:solidFill>
                <a:latin typeface="Catamaran Light"/>
                <a:cs typeface="Catamaran Light"/>
                <a:sym typeface="Catamaran Light"/>
                <a:hlinkClick r:id="rId2"/>
              </a:rPr>
              <a:t>https://www.ilsole24ore.com/art/swarovski-addio-prodotti-di-massa-futuro-ora-e-lusso-ADmH9jOB</a:t>
            </a:r>
            <a:endParaRPr lang="it-IT" sz="1200" dirty="0">
              <a:solidFill>
                <a:srgbClr val="0A0A0A"/>
              </a:solidFill>
              <a:latin typeface="Catamaran Light"/>
              <a:cs typeface="Catamaran Light"/>
              <a:sym typeface="Catamaran Light"/>
            </a:endParaRPr>
          </a:p>
          <a:p>
            <a:pPr>
              <a:lnSpc>
                <a:spcPct val="114000"/>
              </a:lnSpc>
              <a:buSzPts val="1200"/>
            </a:pPr>
            <a:r>
              <a:rPr lang="en-US" sz="1200" dirty="0">
                <a:solidFill>
                  <a:srgbClr val="0A0A0A"/>
                </a:solidFill>
                <a:latin typeface="Catamaran Light"/>
                <a:cs typeface="Catamaran Light"/>
                <a:sym typeface="Catamaran Light"/>
              </a:rPr>
              <a:t> </a:t>
            </a:r>
            <a:endParaRPr lang="it-IT" sz="1200" dirty="0">
              <a:solidFill>
                <a:srgbClr val="0A0A0A"/>
              </a:solidFill>
              <a:latin typeface="Catamaran Light"/>
              <a:cs typeface="Catamaran Light"/>
              <a:sym typeface="Catamaran Light"/>
            </a:endParaRPr>
          </a:p>
          <a:p>
            <a:pPr>
              <a:lnSpc>
                <a:spcPct val="114000"/>
              </a:lnSpc>
              <a:buSzPts val="1200"/>
            </a:pPr>
            <a:r>
              <a:rPr lang="en-US" sz="1200" dirty="0">
                <a:solidFill>
                  <a:srgbClr val="0A0A0A"/>
                </a:solidFill>
                <a:latin typeface="Catamaran Light"/>
                <a:cs typeface="Catamaran Light"/>
                <a:sym typeface="Catamaran Light"/>
              </a:rPr>
              <a:t>Market trends (interview Michele </a:t>
            </a:r>
            <a:r>
              <a:rPr lang="en-US" sz="1200" dirty="0" err="1">
                <a:solidFill>
                  <a:srgbClr val="0A0A0A"/>
                </a:solidFill>
                <a:latin typeface="Catamaran Light"/>
                <a:cs typeface="Catamaran Light"/>
                <a:sym typeface="Catamaran Light"/>
              </a:rPr>
              <a:t>Molon</a:t>
            </a:r>
            <a:r>
              <a:rPr lang="en-US" sz="1200" dirty="0">
                <a:solidFill>
                  <a:srgbClr val="0A0A0A"/>
                </a:solidFill>
                <a:latin typeface="Catamaran Light"/>
                <a:cs typeface="Catamaran Light"/>
                <a:sym typeface="Catamaran Light"/>
              </a:rPr>
              <a:t>): </a:t>
            </a:r>
            <a:r>
              <a:rPr lang="en-US" sz="1200" dirty="0">
                <a:solidFill>
                  <a:srgbClr val="0A0A0A"/>
                </a:solidFill>
                <a:latin typeface="Catamaran Light"/>
                <a:cs typeface="Catamaran Light"/>
                <a:sym typeface="Catamaran Light"/>
                <a:hlinkClick r:id="rId3"/>
              </a:rPr>
              <a:t>https://forbes.it/2022/12/19/swarovski-futuro-alta-gioielleria/</a:t>
            </a:r>
            <a:endParaRPr lang="it-IT" sz="1200" dirty="0">
              <a:solidFill>
                <a:srgbClr val="0A0A0A"/>
              </a:solidFill>
              <a:latin typeface="Catamaran Light"/>
              <a:cs typeface="Catamaran Light"/>
              <a:sym typeface="Catamaran Light"/>
            </a:endParaRPr>
          </a:p>
          <a:p>
            <a:pPr>
              <a:lnSpc>
                <a:spcPct val="114000"/>
              </a:lnSpc>
              <a:buSzPts val="1200"/>
            </a:pPr>
            <a:r>
              <a:rPr lang="en-US" sz="1200" dirty="0">
                <a:solidFill>
                  <a:srgbClr val="0A0A0A"/>
                </a:solidFill>
                <a:latin typeface="Catamaran Light"/>
                <a:cs typeface="Catamaran Light"/>
                <a:sym typeface="Catamaran Light"/>
              </a:rPr>
              <a:t> </a:t>
            </a:r>
            <a:endParaRPr lang="it-IT" sz="1200" dirty="0">
              <a:solidFill>
                <a:srgbClr val="0A0A0A"/>
              </a:solidFill>
              <a:latin typeface="Catamaran Light"/>
              <a:cs typeface="Catamaran Light"/>
              <a:sym typeface="Catamaran Light"/>
            </a:endParaRPr>
          </a:p>
          <a:p>
            <a:pPr>
              <a:lnSpc>
                <a:spcPct val="114000"/>
              </a:lnSpc>
              <a:buSzPts val="1200"/>
            </a:pPr>
            <a:r>
              <a:rPr lang="en-US" sz="1200" dirty="0">
                <a:solidFill>
                  <a:srgbClr val="0A0A0A"/>
                </a:solidFill>
                <a:latin typeface="Catamaran Light"/>
                <a:cs typeface="Catamaran Light"/>
                <a:sym typeface="Catamaran Light"/>
                <a:hlinkClick r:id="rId4"/>
              </a:rPr>
              <a:t>https://marketingsemplice.community/la-nuova-strategia-di-swarovski/</a:t>
            </a:r>
            <a:endParaRPr lang="it-IT" sz="1200" dirty="0">
              <a:solidFill>
                <a:srgbClr val="0A0A0A"/>
              </a:solidFill>
              <a:latin typeface="Catamaran Light"/>
              <a:cs typeface="Catamaran Light"/>
              <a:sym typeface="Catamaran Light"/>
            </a:endParaRPr>
          </a:p>
          <a:p>
            <a:pPr>
              <a:lnSpc>
                <a:spcPct val="114000"/>
              </a:lnSpc>
              <a:buSzPts val="1200"/>
            </a:pPr>
            <a:r>
              <a:rPr lang="en-US" sz="1200" dirty="0">
                <a:solidFill>
                  <a:srgbClr val="0A0A0A"/>
                </a:solidFill>
                <a:latin typeface="Catamaran Light"/>
                <a:cs typeface="Catamaran Light"/>
                <a:sym typeface="Catamaran Light"/>
              </a:rPr>
              <a:t> </a:t>
            </a:r>
            <a:endParaRPr lang="it-IT" sz="1200" dirty="0">
              <a:solidFill>
                <a:srgbClr val="0A0A0A"/>
              </a:solidFill>
              <a:latin typeface="Catamaran Light"/>
              <a:cs typeface="Catamaran Light"/>
              <a:sym typeface="Catamaran Light"/>
            </a:endParaRPr>
          </a:p>
          <a:p>
            <a:pPr>
              <a:lnSpc>
                <a:spcPct val="114000"/>
              </a:lnSpc>
              <a:buSzPts val="1200"/>
            </a:pPr>
            <a:r>
              <a:rPr lang="en-US" sz="1200" dirty="0" err="1">
                <a:solidFill>
                  <a:srgbClr val="0A0A0A"/>
                </a:solidFill>
                <a:latin typeface="Catamaran Light"/>
                <a:cs typeface="Catamaran Light"/>
                <a:sym typeface="Catamaran Light"/>
              </a:rPr>
              <a:t>Swarosvki</a:t>
            </a:r>
            <a:r>
              <a:rPr lang="en-US" sz="1200" dirty="0">
                <a:solidFill>
                  <a:srgbClr val="0A0A0A"/>
                </a:solidFill>
                <a:latin typeface="Catamaran Light"/>
                <a:cs typeface="Catamaran Light"/>
                <a:sym typeface="Catamaran Light"/>
              </a:rPr>
              <a:t> and pride: </a:t>
            </a:r>
            <a:r>
              <a:rPr lang="en-US" sz="1200" dirty="0">
                <a:solidFill>
                  <a:srgbClr val="0A0A0A"/>
                </a:solidFill>
                <a:latin typeface="Catamaran Light"/>
                <a:cs typeface="Catamaran Light"/>
                <a:sym typeface="Catamaran Light"/>
                <a:hlinkClick r:id="rId5"/>
              </a:rPr>
              <a:t>https://www.swarovski.com/it-IT/s-swarovski-pride/</a:t>
            </a:r>
            <a:endParaRPr lang="en-US" sz="1200" dirty="0">
              <a:solidFill>
                <a:srgbClr val="0A0A0A"/>
              </a:solidFill>
              <a:latin typeface="Catamaran Light"/>
              <a:cs typeface="Catamaran Light"/>
              <a:sym typeface="Catamaran Light"/>
            </a:endParaRPr>
          </a:p>
          <a:p>
            <a:pPr>
              <a:lnSpc>
                <a:spcPct val="114000"/>
              </a:lnSpc>
              <a:buSzPts val="1200"/>
            </a:pPr>
            <a:endParaRPr lang="it-IT" sz="1200" dirty="0">
              <a:solidFill>
                <a:srgbClr val="0A0A0A"/>
              </a:solidFill>
              <a:latin typeface="Catamaran Light"/>
              <a:cs typeface="Catamaran Light"/>
              <a:sym typeface="Catamaran Light"/>
            </a:endParaRPr>
          </a:p>
          <a:p>
            <a:endParaRPr lang="it-IT" sz="1200" dirty="0">
              <a:solidFill>
                <a:srgbClr val="0A0A0A"/>
              </a:solidFill>
              <a:latin typeface="Catamaran Light"/>
              <a:cs typeface="Catamaran Light"/>
              <a:sym typeface="Catamaran Light"/>
            </a:endParaRPr>
          </a:p>
          <a:p>
            <a:pPr>
              <a:lnSpc>
                <a:spcPct val="114000"/>
              </a:lnSpc>
            </a:pPr>
            <a:endParaRPr lang="it-IT" dirty="0">
              <a:solidFill>
                <a:srgbClr val="0A0A0A"/>
              </a:solidFill>
            </a:endParaRPr>
          </a:p>
        </p:txBody>
      </p:sp>
    </p:spTree>
    <p:extLst>
      <p:ext uri="{BB962C8B-B14F-4D97-AF65-F5344CB8AC3E}">
        <p14:creationId xmlns:p14="http://schemas.microsoft.com/office/powerpoint/2010/main" val="212156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 name="Immagine 1">
            <a:extLst>
              <a:ext uri="{FF2B5EF4-FFF2-40B4-BE49-F238E27FC236}">
                <a16:creationId xmlns:a16="http://schemas.microsoft.com/office/drawing/2014/main" id="{D6337736-3C1C-A723-EDBE-A8CADE384F10}"/>
              </a:ext>
            </a:extLst>
          </p:cNvPr>
          <p:cNvPicPr>
            <a:picLocks noChangeAspect="1"/>
          </p:cNvPicPr>
          <p:nvPr/>
        </p:nvPicPr>
        <p:blipFill>
          <a:blip r:embed="rId3"/>
          <a:stretch>
            <a:fillRect/>
          </a:stretch>
        </p:blipFill>
        <p:spPr>
          <a:xfrm>
            <a:off x="676352" y="427100"/>
            <a:ext cx="3104099" cy="4289300"/>
          </a:xfrm>
          <a:prstGeom prst="rect">
            <a:avLst/>
          </a:prstGeom>
        </p:spPr>
      </p:pic>
      <p:sp>
        <p:nvSpPr>
          <p:cNvPr id="203" name="Google Shape;203;p30"/>
          <p:cNvSpPr/>
          <p:nvPr/>
        </p:nvSpPr>
        <p:spPr>
          <a:xfrm rot="-5400000">
            <a:off x="6349650" y="-21198"/>
            <a:ext cx="1057500" cy="3104100"/>
          </a:xfrm>
          <a:prstGeom prst="rect">
            <a:avLst/>
          </a:prstGeom>
          <a:solidFill>
            <a:srgbClr val="F5B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5326350" y="45652"/>
            <a:ext cx="2993750" cy="2054100"/>
          </a:xfrm>
          <a:prstGeom prst="rect">
            <a:avLst/>
          </a:prstGeom>
        </p:spPr>
        <p:txBody>
          <a:bodyPr spcFirstLastPara="1" wrap="square" lIns="91425" tIns="91425" rIns="91425" bIns="91425" anchor="b" anchorCtr="0">
            <a:noAutofit/>
          </a:bodyPr>
          <a:lstStyle/>
          <a:p>
            <a:r>
              <a:rPr lang="en-US" dirty="0">
                <a:solidFill>
                  <a:schemeClr val="lt1"/>
                </a:solidFill>
              </a:rPr>
              <a:t>BRAND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lt1"/>
                </a:solidFill>
              </a:rPr>
              <a:t>INTRODUCTION</a:t>
            </a:r>
            <a:endParaRPr lang="it-IT" dirty="0">
              <a:solidFill>
                <a:schemeClr val="lt1"/>
              </a:solidFill>
            </a:endParaRPr>
          </a:p>
        </p:txBody>
      </p:sp>
      <p:sp>
        <p:nvSpPr>
          <p:cNvPr id="206" name="Google Shape;206;p30"/>
          <p:cNvSpPr txBox="1">
            <a:spLocks noGrp="1"/>
          </p:cNvSpPr>
          <p:nvPr>
            <p:ph type="subTitle" idx="1"/>
          </p:nvPr>
        </p:nvSpPr>
        <p:spPr>
          <a:xfrm>
            <a:off x="5196790" y="2267426"/>
            <a:ext cx="3233660" cy="1784400"/>
          </a:xfrm>
          <a:prstGeom prst="rect">
            <a:avLst/>
          </a:prstGeom>
        </p:spPr>
        <p:txBody>
          <a:bodyPr spcFirstLastPara="1" wrap="square" lIns="91425" tIns="91425" rIns="91425" bIns="91425" anchor="t" anchorCtr="0">
            <a:noAutofit/>
          </a:bodyPr>
          <a:lstStyle/>
          <a:p>
            <a:pPr marL="152400" indent="0">
              <a:lnSpc>
                <a:spcPct val="115000"/>
              </a:lnSpc>
              <a:buClr>
                <a:schemeClr val="accent1"/>
              </a:buClr>
            </a:pPr>
            <a:r>
              <a:rPr lang="en-US" dirty="0">
                <a:solidFill>
                  <a:srgbClr val="0A0A0A"/>
                </a:solidFill>
              </a:rPr>
              <a:t>The Swarovski family business, now in its fifth generation, was founded in 1895 in </a:t>
            </a:r>
            <a:r>
              <a:rPr lang="en-US" dirty="0" err="1">
                <a:solidFill>
                  <a:srgbClr val="0A0A0A"/>
                </a:solidFill>
              </a:rPr>
              <a:t>Wattens</a:t>
            </a:r>
            <a:r>
              <a:rPr lang="en-US" dirty="0">
                <a:solidFill>
                  <a:srgbClr val="0A0A0A"/>
                </a:solidFill>
              </a:rPr>
              <a:t>, a small Austrian municipality.</a:t>
            </a:r>
            <a:endParaRPr lang="it-IT" dirty="0">
              <a:solidFill>
                <a:srgbClr val="0A0A0A"/>
              </a:solidFill>
            </a:endParaRPr>
          </a:p>
          <a:p>
            <a:pPr marL="152400" indent="0">
              <a:lnSpc>
                <a:spcPct val="115000"/>
              </a:lnSpc>
              <a:buClr>
                <a:schemeClr val="accent1"/>
              </a:buClr>
            </a:pPr>
            <a:r>
              <a:rPr lang="en-US" dirty="0">
                <a:solidFill>
                  <a:srgbClr val="0A0A0A"/>
                </a:solidFill>
              </a:rPr>
              <a:t>Its production began with the patenting of a new machine, registered by its founder, Daniel Swarovski.</a:t>
            </a:r>
            <a:endParaRPr lang="it-IT" dirty="0">
              <a:solidFill>
                <a:srgbClr val="0A0A0A"/>
              </a:solidFill>
            </a:endParaRPr>
          </a:p>
          <a:p>
            <a:pPr marL="152400" indent="0">
              <a:lnSpc>
                <a:spcPct val="115000"/>
              </a:lnSpc>
              <a:buClr>
                <a:schemeClr val="accent1"/>
              </a:buClr>
            </a:pPr>
            <a:r>
              <a:rPr lang="en-US" dirty="0">
                <a:solidFill>
                  <a:srgbClr val="0A0A0A"/>
                </a:solidFill>
              </a:rPr>
              <a:t>The composition of Swarovski crystal is also secret, although it is now known that it is derived from a special combination of crystal and lead.</a:t>
            </a:r>
            <a:endParaRPr lang="it-IT" dirty="0">
              <a:solidFill>
                <a:srgbClr val="0A0A0A"/>
              </a:solidFill>
            </a:endParaRPr>
          </a:p>
        </p:txBody>
      </p:sp>
      <p:sp>
        <p:nvSpPr>
          <p:cNvPr id="207" name="Google Shape;207;p30"/>
          <p:cNvSpPr/>
          <p:nvPr/>
        </p:nvSpPr>
        <p:spPr>
          <a:xfrm rot="-5400000">
            <a:off x="6600" y="995502"/>
            <a:ext cx="1057500" cy="1070700"/>
          </a:xfrm>
          <a:prstGeom prst="rect">
            <a:avLst/>
          </a:prstGeom>
          <a:solidFill>
            <a:srgbClr val="FF7370">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080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Immagine 1">
            <a:extLst>
              <a:ext uri="{FF2B5EF4-FFF2-40B4-BE49-F238E27FC236}">
                <a16:creationId xmlns:a16="http://schemas.microsoft.com/office/drawing/2014/main" id="{A9EB6278-C593-B00C-FB85-B731A61A424F}"/>
              </a:ext>
            </a:extLst>
          </p:cNvPr>
          <p:cNvPicPr>
            <a:picLocks noChangeAspect="1"/>
          </p:cNvPicPr>
          <p:nvPr/>
        </p:nvPicPr>
        <p:blipFill rotWithShape="1">
          <a:blip r:embed="rId3"/>
          <a:srcRect l="28547" r="20423"/>
          <a:stretch/>
        </p:blipFill>
        <p:spPr>
          <a:xfrm>
            <a:off x="5644342" y="0"/>
            <a:ext cx="3499658" cy="5143500"/>
          </a:xfrm>
          <a:prstGeom prst="rect">
            <a:avLst/>
          </a:prstGeom>
        </p:spPr>
      </p:pic>
      <p:sp>
        <p:nvSpPr>
          <p:cNvPr id="163" name="Google Shape;163;p27"/>
          <p:cNvSpPr/>
          <p:nvPr/>
        </p:nvSpPr>
        <p:spPr>
          <a:xfrm>
            <a:off x="4819650" y="1577400"/>
            <a:ext cx="1747405" cy="1988700"/>
          </a:xfrm>
          <a:prstGeom prst="rect">
            <a:avLst/>
          </a:prstGeom>
          <a:solidFill>
            <a:srgbClr val="A8D0F0">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a:spLocks noGrp="1"/>
          </p:cNvSpPr>
          <p:nvPr>
            <p:ph type="subTitle" idx="1"/>
          </p:nvPr>
        </p:nvSpPr>
        <p:spPr>
          <a:xfrm flipH="1">
            <a:off x="486497" y="1723307"/>
            <a:ext cx="4102042" cy="2807129"/>
          </a:xfrm>
          <a:prstGeom prst="rect">
            <a:avLst/>
          </a:prstGeom>
        </p:spPr>
        <p:txBody>
          <a:bodyPr spcFirstLastPara="1" wrap="square" lIns="91425" tIns="91425" rIns="91425" bIns="91425" anchor="t" anchorCtr="0">
            <a:noAutofit/>
          </a:bodyPr>
          <a:lstStyle/>
          <a:p>
            <a:pPr marL="152400" indent="0" algn="l">
              <a:lnSpc>
                <a:spcPct val="115000"/>
              </a:lnSpc>
              <a:buClr>
                <a:schemeClr val="accent1"/>
              </a:buClr>
            </a:pPr>
            <a:r>
              <a:rPr lang="en-US" dirty="0">
                <a:solidFill>
                  <a:srgbClr val="0A0A0A"/>
                </a:solidFill>
              </a:rPr>
              <a:t>Daniel Swarovski's idea was to create a 'diamond accessible to all' and so it happened. </a:t>
            </a:r>
            <a:endParaRPr lang="it-IT" dirty="0">
              <a:solidFill>
                <a:srgbClr val="0A0A0A"/>
              </a:solidFill>
            </a:endParaRPr>
          </a:p>
          <a:p>
            <a:pPr marL="152400" indent="0" algn="l">
              <a:lnSpc>
                <a:spcPct val="115000"/>
              </a:lnSpc>
              <a:buClr>
                <a:schemeClr val="accent1"/>
              </a:buClr>
            </a:pPr>
            <a:r>
              <a:rPr lang="en-US" dirty="0">
                <a:solidFill>
                  <a:srgbClr val="0A0A0A"/>
                </a:solidFill>
              </a:rPr>
              <a:t>Swarovski began its journey by producing crystal figurines of horses and swans, slowly over time, it expanded to </a:t>
            </a:r>
            <a:r>
              <a:rPr lang="en-US" dirty="0" err="1">
                <a:solidFill>
                  <a:srgbClr val="0A0A0A"/>
                </a:solidFill>
              </a:rPr>
              <a:t>jewellery</a:t>
            </a:r>
            <a:r>
              <a:rPr lang="en-US" dirty="0">
                <a:solidFill>
                  <a:srgbClr val="0A0A0A"/>
                </a:solidFill>
              </a:rPr>
              <a:t>, rings, necklaces, bracelets and charms. </a:t>
            </a:r>
            <a:endParaRPr lang="it-IT" dirty="0">
              <a:solidFill>
                <a:srgbClr val="0A0A0A"/>
              </a:solidFill>
            </a:endParaRPr>
          </a:p>
          <a:p>
            <a:pPr marL="152400" indent="0" algn="l">
              <a:lnSpc>
                <a:spcPct val="115000"/>
              </a:lnSpc>
              <a:buClr>
                <a:schemeClr val="accent1"/>
              </a:buClr>
            </a:pPr>
            <a:r>
              <a:rPr lang="en-US" dirty="0">
                <a:solidFill>
                  <a:srgbClr val="0A0A0A"/>
                </a:solidFill>
              </a:rPr>
              <a:t>All with that unique </a:t>
            </a:r>
            <a:r>
              <a:rPr lang="en-US" dirty="0" err="1">
                <a:solidFill>
                  <a:srgbClr val="0A0A0A"/>
                </a:solidFill>
              </a:rPr>
              <a:t>lustre</a:t>
            </a:r>
            <a:r>
              <a:rPr lang="en-US" dirty="0">
                <a:solidFill>
                  <a:srgbClr val="0A0A0A"/>
                </a:solidFill>
              </a:rPr>
              <a:t> and brilliance.</a:t>
            </a:r>
            <a:endParaRPr lang="it-IT" dirty="0">
              <a:solidFill>
                <a:srgbClr val="0A0A0A"/>
              </a:solidFill>
            </a:endParaRPr>
          </a:p>
          <a:p>
            <a:pPr marL="152400" indent="0" algn="l">
              <a:lnSpc>
                <a:spcPct val="115000"/>
              </a:lnSpc>
              <a:buClr>
                <a:schemeClr val="accent1"/>
              </a:buClr>
            </a:pPr>
            <a:r>
              <a:rPr lang="en-US" dirty="0">
                <a:solidFill>
                  <a:srgbClr val="0A0A0A"/>
                </a:solidFill>
              </a:rPr>
              <a:t>Over time, the company was divided into three industrial areas: Swarovski Crystal Business, which mainly produces crystal, </a:t>
            </a:r>
            <a:r>
              <a:rPr lang="en-US" dirty="0" err="1">
                <a:solidFill>
                  <a:srgbClr val="0A0A0A"/>
                </a:solidFill>
              </a:rPr>
              <a:t>jewellery</a:t>
            </a:r>
            <a:r>
              <a:rPr lang="en-US" dirty="0">
                <a:solidFill>
                  <a:srgbClr val="0A0A0A"/>
                </a:solidFill>
              </a:rPr>
              <a:t> and accessories; Swarovski </a:t>
            </a:r>
            <a:r>
              <a:rPr lang="en-US" dirty="0" err="1">
                <a:solidFill>
                  <a:srgbClr val="0A0A0A"/>
                </a:solidFill>
              </a:rPr>
              <a:t>Optik</a:t>
            </a:r>
            <a:r>
              <a:rPr lang="en-US" dirty="0">
                <a:solidFill>
                  <a:srgbClr val="0A0A0A"/>
                </a:solidFill>
              </a:rPr>
              <a:t>, which produces optical instruments such as telescopes, telescopic sights for rifles and binoculars; and </a:t>
            </a:r>
            <a:r>
              <a:rPr lang="en-US" dirty="0" err="1">
                <a:solidFill>
                  <a:srgbClr val="0A0A0A"/>
                </a:solidFill>
              </a:rPr>
              <a:t>Tyrolit</a:t>
            </a:r>
            <a:r>
              <a:rPr lang="en-US" dirty="0">
                <a:solidFill>
                  <a:srgbClr val="0A0A0A"/>
                </a:solidFill>
              </a:rPr>
              <a:t>, a manufacturer of grinding, sawing, drilling and dressing tools, as well as a supplier of tools and machines.</a:t>
            </a:r>
            <a:endParaRPr lang="it-IT" dirty="0">
              <a:solidFill>
                <a:srgbClr val="0A0A0A"/>
              </a:solidFill>
            </a:endParaRPr>
          </a:p>
          <a:p>
            <a:pPr marL="0" lvl="0" indent="0" algn="l" rtl="0">
              <a:spcBef>
                <a:spcPts val="0"/>
              </a:spcBef>
              <a:spcAft>
                <a:spcPts val="0"/>
              </a:spcAft>
              <a:buNone/>
            </a:pPr>
            <a:endParaRPr dirty="0">
              <a:solidFill>
                <a:srgbClr val="0A0A0A"/>
              </a:solidFill>
            </a:endParaRPr>
          </a:p>
        </p:txBody>
      </p:sp>
      <p:sp>
        <p:nvSpPr>
          <p:cNvPr id="165" name="Google Shape;165;p27"/>
          <p:cNvSpPr txBox="1">
            <a:spLocks noGrp="1"/>
          </p:cNvSpPr>
          <p:nvPr>
            <p:ph type="title"/>
          </p:nvPr>
        </p:nvSpPr>
        <p:spPr>
          <a:xfrm>
            <a:off x="610893" y="1042738"/>
            <a:ext cx="4102043" cy="896700"/>
          </a:xfrm>
          <a:prstGeom prst="rect">
            <a:avLst/>
          </a:prstGeom>
        </p:spPr>
        <p:txBody>
          <a:bodyPr spcFirstLastPara="1" wrap="square" lIns="91425" tIns="91425" rIns="91425" bIns="91425" anchor="ctr" anchorCtr="0">
            <a:noAutofit/>
          </a:bodyPr>
          <a:lstStyle/>
          <a:p>
            <a:pPr algn="l"/>
            <a:r>
              <a:rPr lang="en-US" dirty="0">
                <a:solidFill>
                  <a:srgbClr val="0A0A0A"/>
                </a:solidFill>
              </a:rPr>
              <a:t>BRAND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HISTORY</a:t>
            </a:r>
            <a:endParaRPr lang="it-IT" dirty="0">
              <a:solidFill>
                <a:srgbClr val="0A0A0A"/>
              </a:solidFill>
            </a:endParaRPr>
          </a:p>
        </p:txBody>
      </p:sp>
      <p:sp>
        <p:nvSpPr>
          <p:cNvPr id="167" name="Google Shape;167;p27"/>
          <p:cNvSpPr/>
          <p:nvPr/>
        </p:nvSpPr>
        <p:spPr>
          <a:xfrm>
            <a:off x="0" y="1577400"/>
            <a:ext cx="362100" cy="1988700"/>
          </a:xfrm>
          <a:prstGeom prst="rect">
            <a:avLst/>
          </a:prstGeom>
          <a:solidFill>
            <a:srgbClr val="FF7370">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046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9"/>
          <p:cNvPicPr preferRelativeResize="0"/>
          <p:nvPr/>
        </p:nvPicPr>
        <p:blipFill rotWithShape="1">
          <a:blip r:embed="rId3">
            <a:alphaModFix/>
          </a:blip>
          <a:srcRect t="15772" b="15772"/>
          <a:stretch/>
        </p:blipFill>
        <p:spPr>
          <a:xfrm>
            <a:off x="0" y="652475"/>
            <a:ext cx="4091849" cy="1867501"/>
          </a:xfrm>
          <a:prstGeom prst="rect">
            <a:avLst/>
          </a:prstGeom>
          <a:noFill/>
          <a:ln>
            <a:noFill/>
          </a:ln>
        </p:spPr>
      </p:pic>
      <p:sp>
        <p:nvSpPr>
          <p:cNvPr id="355" name="Google Shape;355;p39"/>
          <p:cNvSpPr txBox="1">
            <a:spLocks noGrp="1"/>
          </p:cNvSpPr>
          <p:nvPr>
            <p:ph type="ctrTitle" idx="4"/>
          </p:nvPr>
        </p:nvSpPr>
        <p:spPr>
          <a:xfrm rot="5400000">
            <a:off x="6876940" y="1633623"/>
            <a:ext cx="2449800" cy="487500"/>
          </a:xfrm>
          <a:prstGeom prst="rect">
            <a:avLst/>
          </a:prstGeom>
        </p:spPr>
        <p:txBody>
          <a:bodyPr spcFirstLastPara="1" wrap="square" lIns="91425" tIns="91425" rIns="91425" bIns="91425" anchor="ctr" anchorCtr="0">
            <a:noAutofit/>
          </a:bodyPr>
          <a:lstStyle/>
          <a:p>
            <a:r>
              <a:rPr lang="en-US" dirty="0">
                <a:solidFill>
                  <a:srgbClr val="0A0A0A"/>
                </a:solidFill>
              </a:rPr>
              <a:t>MARKET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rgbClr val="0A0A0A"/>
              </a:solidFill>
            </a:endParaRPr>
          </a:p>
        </p:txBody>
      </p:sp>
      <p:pic>
        <p:nvPicPr>
          <p:cNvPr id="356" name="Google Shape;356;p39"/>
          <p:cNvPicPr preferRelativeResize="0"/>
          <p:nvPr/>
        </p:nvPicPr>
        <p:blipFill rotWithShape="1">
          <a:blip r:embed="rId4">
            <a:alphaModFix/>
          </a:blip>
          <a:srcRect t="15766" b="15773"/>
          <a:stretch/>
        </p:blipFill>
        <p:spPr>
          <a:xfrm>
            <a:off x="0" y="2623525"/>
            <a:ext cx="4091849" cy="1867501"/>
          </a:xfrm>
          <a:prstGeom prst="rect">
            <a:avLst/>
          </a:prstGeom>
          <a:noFill/>
          <a:ln>
            <a:noFill/>
          </a:ln>
        </p:spPr>
      </p:pic>
      <p:sp>
        <p:nvSpPr>
          <p:cNvPr id="357" name="Google Shape;357;p39"/>
          <p:cNvSpPr txBox="1">
            <a:spLocks noGrp="1"/>
          </p:cNvSpPr>
          <p:nvPr>
            <p:ph type="subTitle" idx="1"/>
          </p:nvPr>
        </p:nvSpPr>
        <p:spPr>
          <a:xfrm>
            <a:off x="4696690" y="949844"/>
            <a:ext cx="2357054" cy="1112400"/>
          </a:xfrm>
          <a:prstGeom prst="rect">
            <a:avLst/>
          </a:prstGeom>
        </p:spPr>
        <p:txBody>
          <a:bodyPr spcFirstLastPara="1" wrap="square" lIns="91425" tIns="91425" rIns="91425" bIns="91425" anchor="t" anchorCtr="0">
            <a:noAutofit/>
          </a:bodyPr>
          <a:lstStyle/>
          <a:p>
            <a:pPr marL="0" indent="0"/>
            <a:r>
              <a:rPr lang="en-US" sz="1200" dirty="0">
                <a:solidFill>
                  <a:srgbClr val="0A0A0A"/>
                </a:solidFill>
                <a:sym typeface="Arial"/>
              </a:rPr>
              <a:t>Swarovski's main market niche is high-quality crystal </a:t>
            </a:r>
            <a:r>
              <a:rPr lang="en-US" sz="1200" dirty="0" err="1">
                <a:solidFill>
                  <a:srgbClr val="0A0A0A"/>
                </a:solidFill>
                <a:sym typeface="Arial"/>
              </a:rPr>
              <a:t>jewellery</a:t>
            </a:r>
            <a:r>
              <a:rPr lang="en-US" sz="1200" dirty="0">
                <a:solidFill>
                  <a:srgbClr val="0A0A0A"/>
                </a:solidFill>
                <a:sym typeface="Arial"/>
              </a:rPr>
              <a:t> and accessories.</a:t>
            </a:r>
            <a:endParaRPr lang="it-IT" sz="1200" dirty="0">
              <a:solidFill>
                <a:srgbClr val="0A0A0A"/>
              </a:solidFill>
              <a:sym typeface="Arial"/>
            </a:endParaRPr>
          </a:p>
        </p:txBody>
      </p:sp>
      <p:sp>
        <p:nvSpPr>
          <p:cNvPr id="359" name="Google Shape;359;p39"/>
          <p:cNvSpPr txBox="1">
            <a:spLocks noGrp="1"/>
          </p:cNvSpPr>
          <p:nvPr>
            <p:ph type="ctrTitle"/>
          </p:nvPr>
        </p:nvSpPr>
        <p:spPr>
          <a:xfrm>
            <a:off x="4696690" y="652473"/>
            <a:ext cx="2619300" cy="384900"/>
          </a:xfrm>
          <a:prstGeom prst="rect">
            <a:avLst/>
          </a:prstGeom>
        </p:spPr>
        <p:txBody>
          <a:bodyPr spcFirstLastPara="1" wrap="square" lIns="91425" tIns="91425" rIns="91425" bIns="91425" anchor="b" anchorCtr="0">
            <a:noAutofit/>
          </a:bodyPr>
          <a:lstStyle/>
          <a:p>
            <a:r>
              <a:rPr lang="en-US" dirty="0">
                <a:solidFill>
                  <a:srgbClr val="0A0A0A"/>
                </a:solidFill>
              </a:rPr>
              <a:t>MARKET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NICHE</a:t>
            </a:r>
            <a:endParaRPr lang="it-IT" dirty="0">
              <a:solidFill>
                <a:srgbClr val="0A0A0A"/>
              </a:solidFill>
            </a:endParaRPr>
          </a:p>
        </p:txBody>
      </p:sp>
      <p:sp>
        <p:nvSpPr>
          <p:cNvPr id="360" name="Google Shape;360;p39"/>
          <p:cNvSpPr txBox="1">
            <a:spLocks noGrp="1"/>
          </p:cNvSpPr>
          <p:nvPr>
            <p:ph type="ctrTitle" idx="3"/>
          </p:nvPr>
        </p:nvSpPr>
        <p:spPr>
          <a:xfrm>
            <a:off x="4633949" y="2607905"/>
            <a:ext cx="2619300" cy="384900"/>
          </a:xfrm>
          <a:prstGeom prst="rect">
            <a:avLst/>
          </a:prstGeom>
        </p:spPr>
        <p:txBody>
          <a:bodyPr spcFirstLastPara="1" wrap="square" lIns="91425" tIns="91425" rIns="91425" bIns="91425" anchor="b" anchorCtr="0">
            <a:noAutofit/>
          </a:bodyPr>
          <a:lstStyle/>
          <a:p>
            <a:r>
              <a:rPr lang="en-US" dirty="0">
                <a:solidFill>
                  <a:srgbClr val="0A0A0A"/>
                </a:solidFill>
              </a:rPr>
              <a:t>CUSTOMERS</a:t>
            </a:r>
          </a:p>
        </p:txBody>
      </p:sp>
      <p:sp>
        <p:nvSpPr>
          <p:cNvPr id="361" name="Google Shape;361;p39"/>
          <p:cNvSpPr/>
          <p:nvPr/>
        </p:nvSpPr>
        <p:spPr>
          <a:xfrm>
            <a:off x="4091849" y="652475"/>
            <a:ext cx="159300" cy="1867500"/>
          </a:xfrm>
          <a:prstGeom prst="rect">
            <a:avLst/>
          </a:prstGeom>
          <a:solidFill>
            <a:srgbClr val="F5B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91849" y="2623525"/>
            <a:ext cx="159300" cy="1867500"/>
          </a:xfrm>
          <a:prstGeom prst="rect">
            <a:avLst/>
          </a:prstGeom>
          <a:solidFill>
            <a:srgbClr val="F5B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asellaDiTesto 1">
            <a:extLst>
              <a:ext uri="{FF2B5EF4-FFF2-40B4-BE49-F238E27FC236}">
                <a16:creationId xmlns:a16="http://schemas.microsoft.com/office/drawing/2014/main" id="{5A896586-E3CF-4C31-B6BB-C78C48A5FB7E}"/>
              </a:ext>
            </a:extLst>
          </p:cNvPr>
          <p:cNvSpPr txBox="1"/>
          <p:nvPr/>
        </p:nvSpPr>
        <p:spPr>
          <a:xfrm>
            <a:off x="4633949" y="2992805"/>
            <a:ext cx="2543694" cy="1785104"/>
          </a:xfrm>
          <a:prstGeom prst="rect">
            <a:avLst/>
          </a:prstGeom>
          <a:noFill/>
        </p:spPr>
        <p:txBody>
          <a:bodyPr wrap="square" rtlCol="0">
            <a:spAutoFit/>
          </a:bodyPr>
          <a:lstStyle/>
          <a:p>
            <a:r>
              <a:rPr lang="en-US" sz="1200" dirty="0">
                <a:solidFill>
                  <a:srgbClr val="0A0A0A"/>
                </a:solidFill>
                <a:latin typeface="Catamaran Light"/>
                <a:cs typeface="Catamaran Light"/>
                <a:sym typeface="Catamaran Light"/>
              </a:rPr>
              <a:t>Swarovski has a mainly female customer base, which includes women of all ages, from young to mature.</a:t>
            </a:r>
            <a:endParaRPr lang="it-IT" sz="1200" dirty="0">
              <a:solidFill>
                <a:srgbClr val="0A0A0A"/>
              </a:solidFill>
              <a:latin typeface="Catamaran Light"/>
              <a:cs typeface="Catamaran Light"/>
              <a:sym typeface="Catamaran Light"/>
            </a:endParaRPr>
          </a:p>
          <a:p>
            <a:r>
              <a:rPr lang="en-US" sz="1200" dirty="0">
                <a:solidFill>
                  <a:srgbClr val="0A0A0A"/>
                </a:solidFill>
                <a:latin typeface="Catamaran Light"/>
                <a:cs typeface="Catamaran Light"/>
                <a:sym typeface="Catamaran Light"/>
              </a:rPr>
              <a:t>Since Swarovski products are considered luxury, the customer base tends to have a higher disposable income.</a:t>
            </a:r>
            <a:endParaRPr lang="it-IT" sz="1200" dirty="0">
              <a:solidFill>
                <a:srgbClr val="0A0A0A"/>
              </a:solidFill>
              <a:latin typeface="Catamaran Light"/>
              <a:cs typeface="Catamaran Light"/>
              <a:sym typeface="Catamaran Light"/>
            </a:endParaRPr>
          </a:p>
          <a:p>
            <a:endParaRPr lang="it-IT" dirty="0"/>
          </a:p>
        </p:txBody>
      </p:sp>
      <p:pic>
        <p:nvPicPr>
          <p:cNvPr id="3" name="Immagine 2">
            <a:extLst>
              <a:ext uri="{FF2B5EF4-FFF2-40B4-BE49-F238E27FC236}">
                <a16:creationId xmlns:a16="http://schemas.microsoft.com/office/drawing/2014/main" id="{CF4E93E4-9A6D-22F0-40F0-C639CBE3E330}"/>
              </a:ext>
            </a:extLst>
          </p:cNvPr>
          <p:cNvPicPr>
            <a:picLocks noChangeAspect="1"/>
          </p:cNvPicPr>
          <p:nvPr/>
        </p:nvPicPr>
        <p:blipFill rotWithShape="1">
          <a:blip r:embed="rId5"/>
          <a:srcRect t="3259" b="28338"/>
          <a:stretch/>
        </p:blipFill>
        <p:spPr>
          <a:xfrm>
            <a:off x="-13022" y="652473"/>
            <a:ext cx="4104871" cy="1867500"/>
          </a:xfrm>
          <a:prstGeom prst="rect">
            <a:avLst/>
          </a:prstGeom>
        </p:spPr>
      </p:pic>
      <p:pic>
        <p:nvPicPr>
          <p:cNvPr id="4" name="Immagine 3">
            <a:extLst>
              <a:ext uri="{FF2B5EF4-FFF2-40B4-BE49-F238E27FC236}">
                <a16:creationId xmlns:a16="http://schemas.microsoft.com/office/drawing/2014/main" id="{E279E18E-FB17-9A28-720D-1156C3589458}"/>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b="49297"/>
          <a:stretch/>
        </p:blipFill>
        <p:spPr>
          <a:xfrm>
            <a:off x="-19631" y="2623522"/>
            <a:ext cx="4111480" cy="1867500"/>
          </a:xfrm>
          <a:prstGeom prst="rect">
            <a:avLst/>
          </a:prstGeom>
        </p:spPr>
      </p:pic>
    </p:spTree>
    <p:extLst>
      <p:ext uri="{BB962C8B-B14F-4D97-AF65-F5344CB8AC3E}">
        <p14:creationId xmlns:p14="http://schemas.microsoft.com/office/powerpoint/2010/main" val="111616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19" name="Immagine 18">
            <a:extLst>
              <a:ext uri="{FF2B5EF4-FFF2-40B4-BE49-F238E27FC236}">
                <a16:creationId xmlns:a16="http://schemas.microsoft.com/office/drawing/2014/main" id="{C2741B2B-5D5E-4134-ADC4-830412A0B677}"/>
              </a:ext>
            </a:extLst>
          </p:cNvPr>
          <p:cNvPicPr>
            <a:picLocks noChangeAspect="1"/>
          </p:cNvPicPr>
          <p:nvPr/>
        </p:nvPicPr>
        <p:blipFill rotWithShape="1">
          <a:blip r:embed="rId3"/>
          <a:srcRect l="20357" t="41697" r="23261" b="11272"/>
          <a:stretch/>
        </p:blipFill>
        <p:spPr>
          <a:xfrm>
            <a:off x="4208609" y="0"/>
            <a:ext cx="4935392" cy="5143500"/>
          </a:xfrm>
          <a:prstGeom prst="rect">
            <a:avLst/>
          </a:prstGeom>
        </p:spPr>
      </p:pic>
      <p:sp>
        <p:nvSpPr>
          <p:cNvPr id="573" name="Google Shape;573;p49"/>
          <p:cNvSpPr/>
          <p:nvPr/>
        </p:nvSpPr>
        <p:spPr>
          <a:xfrm rot="5400000">
            <a:off x="1070367" y="563708"/>
            <a:ext cx="3358800" cy="4309484"/>
          </a:xfrm>
          <a:prstGeom prst="rect">
            <a:avLst/>
          </a:prstGeom>
          <a:solidFill>
            <a:srgbClr val="A8D0F0">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CasellaDiTesto 19">
            <a:extLst>
              <a:ext uri="{FF2B5EF4-FFF2-40B4-BE49-F238E27FC236}">
                <a16:creationId xmlns:a16="http://schemas.microsoft.com/office/drawing/2014/main" id="{D1B5B973-A221-9103-B501-93E37F1B5C6D}"/>
              </a:ext>
            </a:extLst>
          </p:cNvPr>
          <p:cNvSpPr txBox="1"/>
          <p:nvPr/>
        </p:nvSpPr>
        <p:spPr>
          <a:xfrm>
            <a:off x="701676" y="1946049"/>
            <a:ext cx="3607724" cy="1791260"/>
          </a:xfrm>
          <a:prstGeom prst="rect">
            <a:avLst/>
          </a:prstGeom>
          <a:noFill/>
        </p:spPr>
        <p:txBody>
          <a:bodyPr wrap="square" rtlCol="0">
            <a:spAutoFit/>
          </a:bodyPr>
          <a:lstStyle/>
          <a:p>
            <a:pPr marL="152400">
              <a:lnSpc>
                <a:spcPct val="115000"/>
              </a:lnSpc>
              <a:buClr>
                <a:schemeClr val="accent1"/>
              </a:buClr>
              <a:buSzPts val="1200"/>
            </a:pPr>
            <a:r>
              <a:rPr lang="en-US" sz="1200" dirty="0">
                <a:solidFill>
                  <a:srgbClr val="0A0A0A"/>
                </a:solidFill>
                <a:latin typeface="Catamaran Light"/>
                <a:cs typeface="Catamaran Light"/>
                <a:sym typeface="Catamaran Light"/>
              </a:rPr>
              <a:t>The market in which Swarovski operates has expanded through collaborations with luxury fashion houses such as Chanel, Versace and Dior, but also with many designers such as Christopher Kane and Jason Wu.</a:t>
            </a:r>
            <a:endParaRPr lang="it-IT" sz="1200" dirty="0">
              <a:solidFill>
                <a:srgbClr val="0A0A0A"/>
              </a:solidFill>
              <a:latin typeface="Catamaran Light"/>
              <a:cs typeface="Catamaran Light"/>
              <a:sym typeface="Catamaran Light"/>
            </a:endParaRPr>
          </a:p>
          <a:p>
            <a:pPr marL="152400">
              <a:lnSpc>
                <a:spcPct val="115000"/>
              </a:lnSpc>
              <a:buClr>
                <a:schemeClr val="accent1"/>
              </a:buClr>
              <a:buSzPts val="1200"/>
            </a:pPr>
            <a:r>
              <a:rPr lang="en-US" sz="1200" dirty="0">
                <a:solidFill>
                  <a:srgbClr val="0A0A0A"/>
                </a:solidFill>
                <a:latin typeface="Catamaran Light"/>
                <a:cs typeface="Catamaran Light"/>
                <a:sym typeface="Catamaran Light"/>
              </a:rPr>
              <a:t>Important collaborations, which helped to bring the precious crystal figurines into all homes, were those with Disney and Warner Bros.</a:t>
            </a:r>
            <a:endParaRPr lang="it-IT" sz="1200" dirty="0">
              <a:solidFill>
                <a:srgbClr val="0A0A0A"/>
              </a:solidFill>
              <a:latin typeface="Catamaran Light"/>
              <a:cs typeface="Catamaran Light"/>
              <a:sym typeface="Catamaran Light"/>
            </a:endParaRPr>
          </a:p>
        </p:txBody>
      </p:sp>
      <p:sp>
        <p:nvSpPr>
          <p:cNvPr id="21" name="Google Shape;165;p27">
            <a:extLst>
              <a:ext uri="{FF2B5EF4-FFF2-40B4-BE49-F238E27FC236}">
                <a16:creationId xmlns:a16="http://schemas.microsoft.com/office/drawing/2014/main" id="{87B1A669-25DA-1439-E23F-7230EDFFB3C9}"/>
              </a:ext>
            </a:extLst>
          </p:cNvPr>
          <p:cNvSpPr txBox="1">
            <a:spLocks/>
          </p:cNvSpPr>
          <p:nvPr/>
        </p:nvSpPr>
        <p:spPr>
          <a:xfrm>
            <a:off x="802466" y="1405122"/>
            <a:ext cx="4102043"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2pPr>
            <a:lvl3pPr marR="0" lvl="2"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3pPr>
            <a:lvl4pPr marR="0" lvl="3"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4pPr>
            <a:lvl5pPr marR="0" lvl="4"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5pPr>
            <a:lvl6pPr marR="0" lvl="5"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6pPr>
            <a:lvl7pPr marR="0" lvl="6"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7pPr>
            <a:lvl8pPr marR="0" lvl="7"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8pPr>
            <a:lvl9pPr marR="0" lvl="8" algn="l" rtl="0">
              <a:lnSpc>
                <a:spcPct val="100000"/>
              </a:lnSpc>
              <a:spcBef>
                <a:spcPts val="0"/>
              </a:spcBef>
              <a:spcAft>
                <a:spcPts val="0"/>
              </a:spcAft>
              <a:buClr>
                <a:srgbClr val="FFFFFF"/>
              </a:buClr>
              <a:buSzPts val="1600"/>
              <a:buFont typeface="Livvic"/>
              <a:buNone/>
              <a:defRPr sz="1600" b="1" i="0" u="none" strike="noStrike" cap="none">
                <a:solidFill>
                  <a:srgbClr val="FFFFFF"/>
                </a:solidFill>
                <a:latin typeface="Livvic"/>
                <a:ea typeface="Livvic"/>
                <a:cs typeface="Livvic"/>
                <a:sym typeface="Livvic"/>
              </a:defRPr>
            </a:lvl9pPr>
          </a:lstStyle>
          <a:p>
            <a:r>
              <a:rPr lang="en-US" dirty="0">
                <a:solidFill>
                  <a:srgbClr val="0A0A0A"/>
                </a:solidFill>
              </a:rPr>
              <a:t>COLLABORATIONS</a:t>
            </a:r>
            <a:endParaRPr lang="it-IT" dirty="0">
              <a:solidFill>
                <a:srgbClr val="0A0A0A"/>
              </a:solidFill>
            </a:endParaRPr>
          </a:p>
          <a:p>
            <a:endParaRPr lang="it-IT" dirty="0">
              <a:solidFill>
                <a:srgbClr val="0A0A0A"/>
              </a:solidFill>
            </a:endParaRPr>
          </a:p>
        </p:txBody>
      </p:sp>
    </p:spTree>
    <p:extLst>
      <p:ext uri="{BB962C8B-B14F-4D97-AF65-F5344CB8AC3E}">
        <p14:creationId xmlns:p14="http://schemas.microsoft.com/office/powerpoint/2010/main" val="1965148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r>
              <a:rPr lang="en-US" sz="2400" dirty="0">
                <a:solidFill>
                  <a:srgbClr val="0A0A0A"/>
                </a:solidFill>
              </a:rPr>
              <a:t>PRODUCT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A0A0A"/>
                </a:solidFill>
              </a:rPr>
              <a:t>ADVANTAGES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solidFill>
                <a:srgbClr val="0A0A0A"/>
              </a:solidFill>
            </a:endParaRPr>
          </a:p>
        </p:txBody>
      </p:sp>
      <p:sp>
        <p:nvSpPr>
          <p:cNvPr id="142" name="Google Shape;142;p26"/>
          <p:cNvSpPr/>
          <p:nvPr/>
        </p:nvSpPr>
        <p:spPr>
          <a:xfrm rot="-5400000" flipH="1">
            <a:off x="-957850" y="957900"/>
            <a:ext cx="5140800" cy="3225000"/>
          </a:xfrm>
          <a:prstGeom prst="rect">
            <a:avLst/>
          </a:prstGeom>
          <a:solidFill>
            <a:srgbClr val="F5B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6"/>
          <p:cNvSpPr txBox="1">
            <a:spLocks noGrp="1"/>
          </p:cNvSpPr>
          <p:nvPr>
            <p:ph type="subTitle" idx="7"/>
          </p:nvPr>
        </p:nvSpPr>
        <p:spPr>
          <a:xfrm>
            <a:off x="3427997" y="2488738"/>
            <a:ext cx="2728523" cy="572400"/>
          </a:xfrm>
          <a:prstGeom prst="rect">
            <a:avLst/>
          </a:prstGeom>
        </p:spPr>
        <p:txBody>
          <a:bodyPr spcFirstLastPara="1" wrap="square" lIns="91425" tIns="91425" rIns="91425" bIns="91425" anchor="t" anchorCtr="0">
            <a:noAutofit/>
          </a:bodyPr>
          <a:lstStyle/>
          <a:p>
            <a:pPr marL="0" indent="0"/>
            <a:r>
              <a:rPr lang="en-US" dirty="0">
                <a:solidFill>
                  <a:srgbClr val="0A0A0A"/>
                </a:solidFill>
              </a:rPr>
              <a:t>Swarovski produces products such as glass sculptures, miniatures, </a:t>
            </a:r>
            <a:r>
              <a:rPr lang="en-US" dirty="0" err="1">
                <a:solidFill>
                  <a:srgbClr val="0A0A0A"/>
                </a:solidFill>
              </a:rPr>
              <a:t>jewellery</a:t>
            </a:r>
            <a:r>
              <a:rPr lang="en-US" dirty="0">
                <a:solidFill>
                  <a:srgbClr val="0A0A0A"/>
                </a:solidFill>
              </a:rPr>
              <a:t>, rhinestones, home decorations and chandeliers</a:t>
            </a:r>
            <a:endParaRPr lang="it-IT" dirty="0">
              <a:solidFill>
                <a:srgbClr val="0A0A0A"/>
              </a:solidFill>
            </a:endParaRPr>
          </a:p>
        </p:txBody>
      </p:sp>
      <p:sp>
        <p:nvSpPr>
          <p:cNvPr id="144" name="Google Shape;144;p26"/>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r>
              <a:rPr lang="en-US" dirty="0">
                <a:solidFill>
                  <a:srgbClr val="0A0A0A"/>
                </a:solidFill>
              </a:rPr>
              <a:t>VARIETY OF PRODUCTS</a:t>
            </a:r>
            <a:endParaRPr lang="it-IT" dirty="0">
              <a:solidFill>
                <a:srgbClr val="0A0A0A"/>
              </a:solidFill>
            </a:endParaRPr>
          </a:p>
        </p:txBody>
      </p:sp>
      <p:sp>
        <p:nvSpPr>
          <p:cNvPr id="145" name="Google Shape;145;p26"/>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03</a:t>
            </a:r>
            <a:endParaRPr dirty="0">
              <a:solidFill>
                <a:schemeClr val="lt1"/>
              </a:solidFill>
            </a:endParaRPr>
          </a:p>
        </p:txBody>
      </p:sp>
      <p:sp>
        <p:nvSpPr>
          <p:cNvPr id="146" name="Google Shape;146;p26"/>
          <p:cNvSpPr txBox="1">
            <a:spLocks noGrp="1"/>
          </p:cNvSpPr>
          <p:nvPr>
            <p:ph type="ctrTitle"/>
          </p:nvPr>
        </p:nvSpPr>
        <p:spPr>
          <a:xfrm>
            <a:off x="3423901" y="387473"/>
            <a:ext cx="2361163" cy="577800"/>
          </a:xfrm>
          <a:prstGeom prst="rect">
            <a:avLst/>
          </a:prstGeom>
        </p:spPr>
        <p:txBody>
          <a:bodyPr spcFirstLastPara="1" wrap="square" lIns="91425" tIns="91425" rIns="91425" bIns="91425" anchor="b" anchorCtr="0">
            <a:noAutofit/>
          </a:bodyPr>
          <a:lstStyle/>
          <a:p>
            <a:r>
              <a:rPr lang="en-US" dirty="0">
                <a:solidFill>
                  <a:srgbClr val="0A0A0A"/>
                </a:solidFill>
              </a:rPr>
              <a:t>CRYSTAL</a:t>
            </a:r>
            <a:r>
              <a:rPr lang="en-US" sz="1800" dirty="0">
                <a:solidFill>
                  <a:srgbClr val="0A0A0A"/>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QUALITY</a:t>
            </a:r>
            <a:endParaRPr lang="it-IT" dirty="0">
              <a:solidFill>
                <a:srgbClr val="0A0A0A"/>
              </a:solidFill>
            </a:endParaRPr>
          </a:p>
        </p:txBody>
      </p:sp>
      <p:sp>
        <p:nvSpPr>
          <p:cNvPr id="147" name="Google Shape;147;p26"/>
          <p:cNvSpPr txBox="1">
            <a:spLocks noGrp="1"/>
          </p:cNvSpPr>
          <p:nvPr>
            <p:ph type="subTitle" idx="1"/>
          </p:nvPr>
        </p:nvSpPr>
        <p:spPr>
          <a:xfrm>
            <a:off x="3423900" y="802521"/>
            <a:ext cx="1737989" cy="572400"/>
          </a:xfrm>
          <a:prstGeom prst="rect">
            <a:avLst/>
          </a:prstGeom>
        </p:spPr>
        <p:txBody>
          <a:bodyPr spcFirstLastPara="1" wrap="square" lIns="91425" tIns="91425" rIns="91425" bIns="91425" anchor="t" anchorCtr="0">
            <a:noAutofit/>
          </a:bodyPr>
          <a:lstStyle/>
          <a:p>
            <a:pPr marL="0" indent="0"/>
            <a:r>
              <a:rPr lang="en-US" dirty="0">
                <a:solidFill>
                  <a:srgbClr val="0A0A0A"/>
                </a:solidFill>
              </a:rPr>
              <a:t>the crystals are renowned for clarity, brilliance and precision</a:t>
            </a:r>
            <a:endParaRPr lang="it-IT" dirty="0">
              <a:solidFill>
                <a:srgbClr val="0A0A0A"/>
              </a:solidFill>
            </a:endParaRPr>
          </a:p>
        </p:txBody>
      </p:sp>
      <p:sp>
        <p:nvSpPr>
          <p:cNvPr id="148" name="Google Shape;148;p26"/>
          <p:cNvSpPr txBox="1">
            <a:spLocks noGrp="1"/>
          </p:cNvSpPr>
          <p:nvPr>
            <p:ph type="title" idx="2"/>
          </p:nvPr>
        </p:nvSpPr>
        <p:spPr>
          <a:xfrm>
            <a:off x="2023007" y="654113"/>
            <a:ext cx="1400892"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r>
              <a:rPr lang="en-US" dirty="0">
                <a:solidFill>
                  <a:srgbClr val="0A0A0A"/>
                </a:solidFill>
              </a:rPr>
              <a:t>ELEGANT DESIGN</a:t>
            </a:r>
            <a:endParaRPr lang="it-IT" dirty="0">
              <a:solidFill>
                <a:srgbClr val="0A0A0A"/>
              </a:solidFill>
            </a:endParaRPr>
          </a:p>
        </p:txBody>
      </p:sp>
      <p:sp>
        <p:nvSpPr>
          <p:cNvPr id="150" name="Google Shape;150;p26"/>
          <p:cNvSpPr txBox="1">
            <a:spLocks noGrp="1"/>
          </p:cNvSpPr>
          <p:nvPr>
            <p:ph type="subTitle" idx="4"/>
          </p:nvPr>
        </p:nvSpPr>
        <p:spPr>
          <a:xfrm>
            <a:off x="3425258" y="1638859"/>
            <a:ext cx="2906094" cy="572400"/>
          </a:xfrm>
          <a:prstGeom prst="rect">
            <a:avLst/>
          </a:prstGeom>
        </p:spPr>
        <p:txBody>
          <a:bodyPr spcFirstLastPara="1" wrap="square" lIns="91425" tIns="91425" rIns="91425" bIns="91425" anchor="t" anchorCtr="0">
            <a:noAutofit/>
          </a:bodyPr>
          <a:lstStyle/>
          <a:p>
            <a:pPr marL="0" indent="0"/>
            <a:r>
              <a:rPr lang="en-US" dirty="0">
                <a:solidFill>
                  <a:srgbClr val="0A0A0A"/>
                </a:solidFill>
              </a:rPr>
              <a:t>Swarovski </a:t>
            </a:r>
            <a:r>
              <a:rPr lang="en-US" dirty="0" err="1">
                <a:solidFill>
                  <a:srgbClr val="0A0A0A"/>
                </a:solidFill>
              </a:rPr>
              <a:t>jewellery</a:t>
            </a:r>
            <a:r>
              <a:rPr lang="en-US" dirty="0">
                <a:solidFill>
                  <a:srgbClr val="0A0A0A"/>
                </a:solidFill>
              </a:rPr>
              <a:t>, accessories and decorations are known for their elegance and sophistication, often featuring intricate details and distinctive styles</a:t>
            </a:r>
            <a:endParaRPr lang="it-IT" dirty="0">
              <a:solidFill>
                <a:srgbClr val="0A0A0A"/>
              </a:solidFill>
            </a:endParaRPr>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427999" y="2897911"/>
            <a:ext cx="2719780" cy="577800"/>
          </a:xfrm>
          <a:prstGeom prst="rect">
            <a:avLst/>
          </a:prstGeom>
        </p:spPr>
        <p:txBody>
          <a:bodyPr spcFirstLastPara="1" wrap="square" lIns="91425" tIns="91425" rIns="91425" bIns="91425" anchor="b" anchorCtr="0">
            <a:noAutofit/>
          </a:bodyPr>
          <a:lstStyle/>
          <a:p>
            <a:r>
              <a:rPr lang="en-US" dirty="0">
                <a:solidFill>
                  <a:srgbClr val="0A0A0A"/>
                </a:solidFill>
              </a:rPr>
              <a:t>TECHNOLOGICAL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INNOVATION</a:t>
            </a:r>
            <a:endParaRPr lang="it-IT" dirty="0">
              <a:solidFill>
                <a:srgbClr val="0A0A0A"/>
              </a:solidFill>
            </a:endParaRPr>
          </a:p>
        </p:txBody>
      </p:sp>
      <p:sp>
        <p:nvSpPr>
          <p:cNvPr id="153" name="Google Shape;153;p26"/>
          <p:cNvSpPr txBox="1">
            <a:spLocks noGrp="1"/>
          </p:cNvSpPr>
          <p:nvPr>
            <p:ph type="subTitle" idx="14"/>
          </p:nvPr>
        </p:nvSpPr>
        <p:spPr>
          <a:xfrm>
            <a:off x="3427997" y="3311534"/>
            <a:ext cx="2490953" cy="572400"/>
          </a:xfrm>
          <a:prstGeom prst="rect">
            <a:avLst/>
          </a:prstGeom>
        </p:spPr>
        <p:txBody>
          <a:bodyPr spcFirstLastPara="1" wrap="square" lIns="91425" tIns="91425" rIns="91425" bIns="91425" anchor="t" anchorCtr="0">
            <a:noAutofit/>
          </a:bodyPr>
          <a:lstStyle/>
          <a:p>
            <a:pPr marL="0" indent="0"/>
            <a:r>
              <a:rPr lang="en-US" dirty="0">
                <a:solidFill>
                  <a:srgbClr val="0A0A0A"/>
                </a:solidFill>
              </a:rPr>
              <a:t>Swarovski continuously invests in technological innovation to constantly improve its products</a:t>
            </a:r>
            <a:endParaRPr lang="it-IT" dirty="0">
              <a:solidFill>
                <a:srgbClr val="0A0A0A"/>
              </a:solidFill>
            </a:endParaRPr>
          </a:p>
        </p:txBody>
      </p:sp>
      <p:sp>
        <p:nvSpPr>
          <p:cNvPr id="154" name="Google Shape;154;p26"/>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04</a:t>
            </a:r>
            <a:endParaRPr dirty="0">
              <a:solidFill>
                <a:schemeClr val="lt1"/>
              </a:solidFill>
            </a:endParaRPr>
          </a:p>
        </p:txBody>
      </p:sp>
      <p:sp>
        <p:nvSpPr>
          <p:cNvPr id="155" name="Google Shape;155;p26"/>
          <p:cNvSpPr txBox="1">
            <a:spLocks noGrp="1"/>
          </p:cNvSpPr>
          <p:nvPr>
            <p:ph type="ctrTitle" idx="16"/>
          </p:nvPr>
        </p:nvSpPr>
        <p:spPr>
          <a:xfrm>
            <a:off x="3427998" y="3734723"/>
            <a:ext cx="2903353" cy="577800"/>
          </a:xfrm>
          <a:prstGeom prst="rect">
            <a:avLst/>
          </a:prstGeom>
        </p:spPr>
        <p:txBody>
          <a:bodyPr spcFirstLastPara="1" wrap="square" lIns="91425" tIns="91425" rIns="91425" bIns="91425" anchor="b" anchorCtr="0">
            <a:noAutofit/>
          </a:bodyPr>
          <a:lstStyle/>
          <a:p>
            <a:r>
              <a:rPr lang="en-US" dirty="0">
                <a:solidFill>
                  <a:srgbClr val="0A0A0A"/>
                </a:solidFill>
              </a:rPr>
              <a:t>PACKAGING AND PRESENTATION</a:t>
            </a:r>
            <a:endParaRPr lang="it-IT" dirty="0">
              <a:solidFill>
                <a:srgbClr val="0A0A0A"/>
              </a:solidFill>
            </a:endParaRPr>
          </a:p>
        </p:txBody>
      </p:sp>
      <p:sp>
        <p:nvSpPr>
          <p:cNvPr id="156" name="Google Shape;156;p26"/>
          <p:cNvSpPr txBox="1">
            <a:spLocks noGrp="1"/>
          </p:cNvSpPr>
          <p:nvPr>
            <p:ph type="subTitle" idx="17"/>
          </p:nvPr>
        </p:nvSpPr>
        <p:spPr>
          <a:xfrm>
            <a:off x="3427997" y="4147872"/>
            <a:ext cx="2490952" cy="572400"/>
          </a:xfrm>
          <a:prstGeom prst="rect">
            <a:avLst/>
          </a:prstGeom>
        </p:spPr>
        <p:txBody>
          <a:bodyPr spcFirstLastPara="1" wrap="square" lIns="91425" tIns="91425" rIns="91425" bIns="91425" anchor="t" anchorCtr="0">
            <a:noAutofit/>
          </a:bodyPr>
          <a:lstStyle/>
          <a:p>
            <a:pPr marL="0" indent="0"/>
            <a:r>
              <a:rPr lang="en-US" dirty="0">
                <a:solidFill>
                  <a:srgbClr val="0A0A0A"/>
                </a:solidFill>
              </a:rPr>
              <a:t>items are packaged in elegant boxes or wrappings, making the shopping experience even more special</a:t>
            </a:r>
            <a:endParaRPr lang="it-IT" dirty="0">
              <a:solidFill>
                <a:srgbClr val="0A0A0A"/>
              </a:solidFill>
            </a:endParaRPr>
          </a:p>
        </p:txBody>
      </p:sp>
      <p:sp>
        <p:nvSpPr>
          <p:cNvPr id="157" name="Google Shape;157;p26"/>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05</a:t>
            </a:r>
            <a:endParaRPr dirty="0">
              <a:solidFill>
                <a:schemeClr val="lt1"/>
              </a:solidFill>
            </a:endParaRPr>
          </a:p>
        </p:txBody>
      </p:sp>
    </p:spTree>
    <p:extLst>
      <p:ext uri="{BB962C8B-B14F-4D97-AF65-F5344CB8AC3E}">
        <p14:creationId xmlns:p14="http://schemas.microsoft.com/office/powerpoint/2010/main" val="25063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39"/>
          <p:cNvSpPr txBox="1">
            <a:spLocks noGrp="1"/>
          </p:cNvSpPr>
          <p:nvPr>
            <p:ph type="ctrTitle" idx="4"/>
          </p:nvPr>
        </p:nvSpPr>
        <p:spPr>
          <a:xfrm>
            <a:off x="4180134" y="367120"/>
            <a:ext cx="2857273" cy="487500"/>
          </a:xfrm>
          <a:prstGeom prst="rect">
            <a:avLst/>
          </a:prstGeom>
        </p:spPr>
        <p:txBody>
          <a:bodyPr spcFirstLastPara="1" wrap="square" lIns="91425" tIns="91425" rIns="91425" bIns="91425" anchor="ctr" anchorCtr="0">
            <a:noAutofit/>
          </a:bodyPr>
          <a:lstStyle/>
          <a:p>
            <a:r>
              <a:rPr lang="en-US" sz="2800" dirty="0">
                <a:solidFill>
                  <a:srgbClr val="0A0A0A"/>
                </a:solidFill>
              </a:rPr>
              <a:t>COMPETITORS</a:t>
            </a:r>
          </a:p>
        </p:txBody>
      </p:sp>
      <p:sp>
        <p:nvSpPr>
          <p:cNvPr id="361" name="Google Shape;361;p39"/>
          <p:cNvSpPr/>
          <p:nvPr/>
        </p:nvSpPr>
        <p:spPr>
          <a:xfrm>
            <a:off x="3576967" y="455446"/>
            <a:ext cx="162000" cy="2044911"/>
          </a:xfrm>
          <a:prstGeom prst="rect">
            <a:avLst/>
          </a:prstGeom>
          <a:solidFill>
            <a:srgbClr val="FF7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2" descr="Brand Survey Findings | TIFFANY &amp; CO">
            <a:extLst>
              <a:ext uri="{FF2B5EF4-FFF2-40B4-BE49-F238E27FC236}">
                <a16:creationId xmlns:a16="http://schemas.microsoft.com/office/drawing/2014/main" id="{5F184920-72D7-79F9-1AA0-1627BD4CF3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44"/>
          <a:stretch/>
        </p:blipFill>
        <p:spPr bwMode="auto">
          <a:xfrm>
            <a:off x="0" y="455447"/>
            <a:ext cx="3576968" cy="20449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rand Survey Findings | TIFFANY &amp; CO">
            <a:extLst>
              <a:ext uri="{FF2B5EF4-FFF2-40B4-BE49-F238E27FC236}">
                <a16:creationId xmlns:a16="http://schemas.microsoft.com/office/drawing/2014/main" id="{466DD8B2-3D4A-9A9F-68CD-79FAB2861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33" y="2739672"/>
            <a:ext cx="3607500" cy="2021027"/>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361;p39">
            <a:extLst>
              <a:ext uri="{FF2B5EF4-FFF2-40B4-BE49-F238E27FC236}">
                <a16:creationId xmlns:a16="http://schemas.microsoft.com/office/drawing/2014/main" id="{17027BD4-6703-31C0-8B89-840552CD9DA8}"/>
              </a:ext>
            </a:extLst>
          </p:cNvPr>
          <p:cNvSpPr/>
          <p:nvPr/>
        </p:nvSpPr>
        <p:spPr>
          <a:xfrm>
            <a:off x="3576967" y="2739671"/>
            <a:ext cx="162000" cy="2019600"/>
          </a:xfrm>
          <a:prstGeom prst="rect">
            <a:avLst/>
          </a:prstGeom>
          <a:solidFill>
            <a:srgbClr val="A8D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CasellaDiTesto 8">
            <a:extLst>
              <a:ext uri="{FF2B5EF4-FFF2-40B4-BE49-F238E27FC236}">
                <a16:creationId xmlns:a16="http://schemas.microsoft.com/office/drawing/2014/main" id="{EAAA936E-A52E-E636-8D61-AD0A44AFEB47}"/>
              </a:ext>
            </a:extLst>
          </p:cNvPr>
          <p:cNvSpPr txBox="1"/>
          <p:nvPr/>
        </p:nvSpPr>
        <p:spPr>
          <a:xfrm>
            <a:off x="4163679" y="854620"/>
            <a:ext cx="4323616" cy="3755708"/>
          </a:xfrm>
          <a:prstGeom prst="rect">
            <a:avLst/>
          </a:prstGeom>
          <a:noFill/>
        </p:spPr>
        <p:txBody>
          <a:bodyPr wrap="square" rtlCol="0">
            <a:spAutoFit/>
          </a:bodyPr>
          <a:lstStyle/>
          <a:p>
            <a:pPr>
              <a:lnSpc>
                <a:spcPct val="114000"/>
              </a:lnSpc>
            </a:pPr>
            <a:r>
              <a:rPr lang="en-US" sz="1200" dirty="0">
                <a:solidFill>
                  <a:srgbClr val="0A0A0A"/>
                </a:solidFill>
                <a:latin typeface="Catamaran Light"/>
                <a:cs typeface="Catamaran Light"/>
              </a:rPr>
              <a:t>Swarovski's top 5 competitors in November 2023 are </a:t>
            </a:r>
            <a:r>
              <a:rPr lang="en-US" sz="1200" dirty="0" err="1">
                <a:solidFill>
                  <a:srgbClr val="0A0A0A"/>
                </a:solidFill>
                <a:latin typeface="Catamaran Light"/>
                <a:cs typeface="Catamaran Light"/>
              </a:rPr>
              <a:t>tiffany.com</a:t>
            </a:r>
            <a:r>
              <a:rPr lang="en-US" sz="1200" dirty="0">
                <a:solidFill>
                  <a:srgbClr val="0A0A0A"/>
                </a:solidFill>
                <a:latin typeface="Catamaran Light"/>
                <a:cs typeface="Catamaran Light"/>
              </a:rPr>
              <a:t>, </a:t>
            </a:r>
            <a:r>
              <a:rPr lang="en-US" sz="1200" dirty="0" err="1">
                <a:solidFill>
                  <a:srgbClr val="0A0A0A"/>
                </a:solidFill>
                <a:latin typeface="Catamaran Light"/>
                <a:cs typeface="Catamaran Light"/>
              </a:rPr>
              <a:t>cartier.com</a:t>
            </a:r>
            <a:r>
              <a:rPr lang="en-US" sz="1200" dirty="0">
                <a:solidFill>
                  <a:srgbClr val="0A0A0A"/>
                </a:solidFill>
                <a:latin typeface="Catamaran Light"/>
                <a:cs typeface="Catamaran Light"/>
              </a:rPr>
              <a:t>, </a:t>
            </a:r>
            <a:r>
              <a:rPr lang="en-US" sz="1200" dirty="0" err="1">
                <a:solidFill>
                  <a:srgbClr val="0A0A0A"/>
                </a:solidFill>
                <a:latin typeface="Catamaran Light"/>
                <a:cs typeface="Catamaran Light"/>
              </a:rPr>
              <a:t>bulgari.com</a:t>
            </a:r>
            <a:r>
              <a:rPr lang="en-US" sz="1200" dirty="0">
                <a:solidFill>
                  <a:srgbClr val="0A0A0A"/>
                </a:solidFill>
                <a:latin typeface="Catamaran Light"/>
                <a:cs typeface="Catamaran Light"/>
              </a:rPr>
              <a:t>, </a:t>
            </a:r>
            <a:r>
              <a:rPr lang="en-US" sz="1200" dirty="0" err="1">
                <a:solidFill>
                  <a:srgbClr val="0A0A0A"/>
                </a:solidFill>
                <a:latin typeface="Catamaran Light"/>
                <a:cs typeface="Catamaran Light"/>
              </a:rPr>
              <a:t>kendrascott.com</a:t>
            </a:r>
            <a:r>
              <a:rPr lang="en-US" sz="1200" dirty="0">
                <a:solidFill>
                  <a:srgbClr val="0A0A0A"/>
                </a:solidFill>
                <a:latin typeface="Catamaran Light"/>
                <a:cs typeface="Catamaran Light"/>
              </a:rPr>
              <a:t> and others.</a:t>
            </a:r>
            <a:endParaRPr lang="it-IT" sz="1200" dirty="0">
              <a:solidFill>
                <a:srgbClr val="0A0A0A"/>
              </a:solidFill>
              <a:latin typeface="Catamaran Light"/>
              <a:cs typeface="Catamaran Light"/>
            </a:endParaRPr>
          </a:p>
          <a:p>
            <a:pPr>
              <a:lnSpc>
                <a:spcPct val="114000"/>
              </a:lnSpc>
            </a:pPr>
            <a:r>
              <a:rPr lang="en-US" sz="1200" dirty="0">
                <a:solidFill>
                  <a:srgbClr val="0A0A0A"/>
                </a:solidFill>
                <a:latin typeface="Catamaran Light"/>
                <a:cs typeface="Catamaran Light"/>
              </a:rPr>
              <a:t>According to </a:t>
            </a:r>
            <a:r>
              <a:rPr lang="en-US" sz="1200" dirty="0" err="1">
                <a:solidFill>
                  <a:srgbClr val="0A0A0A"/>
                </a:solidFill>
                <a:latin typeface="Catamaran Light"/>
                <a:cs typeface="Catamaran Light"/>
              </a:rPr>
              <a:t>Similarweb's</a:t>
            </a:r>
            <a:r>
              <a:rPr lang="en-US" sz="1200" dirty="0">
                <a:solidFill>
                  <a:srgbClr val="0A0A0A"/>
                </a:solidFill>
                <a:latin typeface="Catamaran Light"/>
                <a:cs typeface="Catamaran Light"/>
              </a:rPr>
              <a:t> monthly visit data, </a:t>
            </a:r>
            <a:r>
              <a:rPr lang="en-US" sz="1200" dirty="0" err="1">
                <a:solidFill>
                  <a:srgbClr val="0A0A0A"/>
                </a:solidFill>
                <a:latin typeface="Catamaran Light"/>
                <a:cs typeface="Catamaran Light"/>
              </a:rPr>
              <a:t>swarovski.com's</a:t>
            </a:r>
            <a:r>
              <a:rPr lang="en-US" sz="1200" dirty="0">
                <a:solidFill>
                  <a:srgbClr val="0A0A0A"/>
                </a:solidFill>
                <a:latin typeface="Catamaran Light"/>
                <a:cs typeface="Catamaran Light"/>
              </a:rPr>
              <a:t> top competitor in November 2023 is </a:t>
            </a:r>
            <a:r>
              <a:rPr lang="en-US" sz="1200" dirty="0" err="1">
                <a:solidFill>
                  <a:srgbClr val="0A0A0A"/>
                </a:solidFill>
                <a:latin typeface="Catamaran Light"/>
                <a:cs typeface="Catamaran Light"/>
              </a:rPr>
              <a:t>tiffany.com</a:t>
            </a:r>
            <a:r>
              <a:rPr lang="en-US" sz="1200" dirty="0">
                <a:solidFill>
                  <a:srgbClr val="0A0A0A"/>
                </a:solidFill>
                <a:latin typeface="Catamaran Light"/>
                <a:cs typeface="Catamaran Light"/>
              </a:rPr>
              <a:t>, with 5.2M visits. </a:t>
            </a:r>
            <a:r>
              <a:rPr lang="en-US" sz="1200" dirty="0" err="1">
                <a:solidFill>
                  <a:srgbClr val="0A0A0A"/>
                </a:solidFill>
                <a:latin typeface="Catamaran Light"/>
                <a:cs typeface="Catamaran Light"/>
              </a:rPr>
              <a:t>swarovski.com</a:t>
            </a:r>
            <a:r>
              <a:rPr lang="en-US" sz="1200" dirty="0">
                <a:solidFill>
                  <a:srgbClr val="0A0A0A"/>
                </a:solidFill>
                <a:latin typeface="Catamaran Light"/>
                <a:cs typeface="Catamaran Light"/>
              </a:rPr>
              <a:t>: The 2nd most similar website is </a:t>
            </a:r>
            <a:r>
              <a:rPr lang="en-US" sz="1200" dirty="0" err="1">
                <a:solidFill>
                  <a:srgbClr val="0A0A0A"/>
                </a:solidFill>
                <a:latin typeface="Catamaran Light"/>
                <a:cs typeface="Catamaran Light"/>
              </a:rPr>
              <a:t>cartier.com</a:t>
            </a:r>
            <a:r>
              <a:rPr lang="en-US" sz="1200" dirty="0">
                <a:solidFill>
                  <a:srgbClr val="0A0A0A"/>
                </a:solidFill>
                <a:latin typeface="Catamaran Light"/>
                <a:cs typeface="Catamaran Light"/>
              </a:rPr>
              <a:t>, with 4.5M visits in November 2023. In 3rd place is </a:t>
            </a:r>
            <a:r>
              <a:rPr lang="en-US" sz="1200" dirty="0" err="1">
                <a:solidFill>
                  <a:srgbClr val="0A0A0A"/>
                </a:solidFill>
                <a:latin typeface="Catamaran Light"/>
                <a:cs typeface="Catamaran Light"/>
              </a:rPr>
              <a:t>bulgari.com</a:t>
            </a:r>
            <a:r>
              <a:rPr lang="en-US" sz="1200" dirty="0">
                <a:solidFill>
                  <a:srgbClr val="0A0A0A"/>
                </a:solidFill>
                <a:latin typeface="Catamaran Light"/>
                <a:cs typeface="Catamaran Light"/>
              </a:rPr>
              <a:t>, with 1.9M visits.</a:t>
            </a:r>
            <a:endParaRPr lang="it-IT" sz="1200" dirty="0">
              <a:solidFill>
                <a:srgbClr val="0A0A0A"/>
              </a:solidFill>
              <a:latin typeface="Catamaran Light"/>
              <a:cs typeface="Catamaran Light"/>
            </a:endParaRPr>
          </a:p>
          <a:p>
            <a:pPr>
              <a:lnSpc>
                <a:spcPct val="114000"/>
              </a:lnSpc>
            </a:pPr>
            <a:r>
              <a:rPr lang="en-US" sz="1800" dirty="0">
                <a:solidFill>
                  <a:srgbClr val="0A0A0A"/>
                </a:solidFill>
                <a:latin typeface="Catamaran Light"/>
                <a:cs typeface="Catamaran Light"/>
              </a:rPr>
              <a:t> </a:t>
            </a:r>
            <a:endParaRPr lang="it-IT" sz="1800" dirty="0">
              <a:solidFill>
                <a:srgbClr val="0A0A0A"/>
              </a:solidFill>
              <a:latin typeface="Catamaran Light"/>
              <a:cs typeface="Catamaran Light"/>
            </a:endParaRPr>
          </a:p>
          <a:p>
            <a:pPr>
              <a:lnSpc>
                <a:spcPct val="114000"/>
              </a:lnSpc>
            </a:pPr>
            <a:r>
              <a:rPr lang="en-US" sz="1200" dirty="0" err="1">
                <a:solidFill>
                  <a:srgbClr val="0A0A0A"/>
                </a:solidFill>
                <a:latin typeface="Catamaran Light"/>
                <a:cs typeface="Catamaran Light"/>
              </a:rPr>
              <a:t>kendrascott.com</a:t>
            </a:r>
            <a:r>
              <a:rPr lang="en-US" sz="1200" dirty="0">
                <a:solidFill>
                  <a:srgbClr val="0A0A0A"/>
                </a:solidFill>
                <a:latin typeface="Catamaran Light"/>
                <a:cs typeface="Catamaran Light"/>
              </a:rPr>
              <a:t> ranks 4th as the most similar website to </a:t>
            </a:r>
            <a:r>
              <a:rPr lang="en-US" sz="1200" dirty="0" err="1">
                <a:solidFill>
                  <a:srgbClr val="0A0A0A"/>
                </a:solidFill>
                <a:latin typeface="Catamaran Light"/>
                <a:cs typeface="Catamaran Light"/>
              </a:rPr>
              <a:t>swarovski.com</a:t>
            </a:r>
            <a:r>
              <a:rPr lang="en-US" sz="1200" dirty="0">
                <a:solidFill>
                  <a:srgbClr val="0A0A0A"/>
                </a:solidFill>
                <a:latin typeface="Catamaran Light"/>
                <a:cs typeface="Catamaran Light"/>
              </a:rPr>
              <a:t>, while </a:t>
            </a:r>
            <a:r>
              <a:rPr lang="en-US" sz="1200" dirty="0" err="1">
                <a:solidFill>
                  <a:srgbClr val="0A0A0A"/>
                </a:solidFill>
                <a:latin typeface="Catamaran Light"/>
                <a:cs typeface="Catamaran Light"/>
              </a:rPr>
              <a:t>bluenile.com</a:t>
            </a:r>
            <a:r>
              <a:rPr lang="en-US" sz="1200" dirty="0">
                <a:solidFill>
                  <a:srgbClr val="0A0A0A"/>
                </a:solidFill>
                <a:latin typeface="Catamaran Light"/>
                <a:cs typeface="Catamaran Light"/>
              </a:rPr>
              <a:t> holds 5th place. </a:t>
            </a:r>
            <a:r>
              <a:rPr lang="en-US" sz="1200" dirty="0" err="1">
                <a:solidFill>
                  <a:srgbClr val="0A0A0A"/>
                </a:solidFill>
                <a:latin typeface="Catamaran Light"/>
                <a:cs typeface="Catamaran Light"/>
              </a:rPr>
              <a:t>kendrascott.com</a:t>
            </a:r>
            <a:r>
              <a:rPr lang="en-US" sz="1200" dirty="0">
                <a:solidFill>
                  <a:srgbClr val="0A0A0A"/>
                </a:solidFill>
                <a:latin typeface="Catamaran Light"/>
                <a:cs typeface="Catamaran Light"/>
              </a:rPr>
              <a:t> and </a:t>
            </a:r>
            <a:r>
              <a:rPr lang="en-US" sz="1200" dirty="0" err="1">
                <a:solidFill>
                  <a:srgbClr val="0A0A0A"/>
                </a:solidFill>
                <a:latin typeface="Catamaran Light"/>
                <a:cs typeface="Catamaran Light"/>
              </a:rPr>
              <a:t>bluenile.com</a:t>
            </a:r>
            <a:r>
              <a:rPr lang="en-US" sz="1200" dirty="0">
                <a:solidFill>
                  <a:srgbClr val="0A0A0A"/>
                </a:solidFill>
                <a:latin typeface="Catamaran Light"/>
                <a:cs typeface="Catamaran Light"/>
              </a:rPr>
              <a:t> received 4.9M and 3.6M visits respectively in November 2023. The other five best-performing competitors are </a:t>
            </a:r>
            <a:r>
              <a:rPr lang="en-US" sz="1200" dirty="0" err="1">
                <a:solidFill>
                  <a:srgbClr val="0A0A0A"/>
                </a:solidFill>
                <a:latin typeface="Catamaran Light"/>
                <a:cs typeface="Catamaran Light"/>
              </a:rPr>
              <a:t>zales.com</a:t>
            </a:r>
            <a:r>
              <a:rPr lang="en-US" sz="1200" dirty="0">
                <a:solidFill>
                  <a:srgbClr val="0A0A0A"/>
                </a:solidFill>
                <a:latin typeface="Catamaran Light"/>
                <a:cs typeface="Catamaran Light"/>
              </a:rPr>
              <a:t> (7.2M visits in November 2023), </a:t>
            </a:r>
            <a:r>
              <a:rPr lang="en-US" sz="1200" dirty="0" err="1">
                <a:solidFill>
                  <a:srgbClr val="0A0A0A"/>
                </a:solidFill>
                <a:latin typeface="Catamaran Light"/>
                <a:cs typeface="Catamaran Light"/>
              </a:rPr>
              <a:t>jared.com</a:t>
            </a:r>
            <a:r>
              <a:rPr lang="en-US" sz="1200" dirty="0">
                <a:solidFill>
                  <a:srgbClr val="0A0A0A"/>
                </a:solidFill>
                <a:latin typeface="Catamaran Light"/>
                <a:cs typeface="Catamaran Light"/>
              </a:rPr>
              <a:t> (4.2M visits in November 2023), </a:t>
            </a:r>
            <a:r>
              <a:rPr lang="en-US" sz="1200" dirty="0" err="1">
                <a:solidFill>
                  <a:srgbClr val="0A0A0A"/>
                </a:solidFill>
                <a:latin typeface="Catamaran Light"/>
                <a:cs typeface="Catamaran Light"/>
              </a:rPr>
              <a:t>kay.com</a:t>
            </a:r>
            <a:r>
              <a:rPr lang="en-US" sz="1200" dirty="0">
                <a:solidFill>
                  <a:srgbClr val="0A0A0A"/>
                </a:solidFill>
                <a:latin typeface="Catamaran Light"/>
                <a:cs typeface="Catamaran Light"/>
              </a:rPr>
              <a:t> (9.4M visits in November 2023), </a:t>
            </a:r>
            <a:r>
              <a:rPr lang="en-US" sz="1200" dirty="0" err="1">
                <a:solidFill>
                  <a:srgbClr val="0A0A0A"/>
                </a:solidFill>
                <a:latin typeface="Catamaran Light"/>
                <a:cs typeface="Catamaran Light"/>
              </a:rPr>
              <a:t>brilliantearth.com</a:t>
            </a:r>
            <a:r>
              <a:rPr lang="en-US" sz="1200" dirty="0">
                <a:solidFill>
                  <a:srgbClr val="0A0A0A"/>
                </a:solidFill>
                <a:latin typeface="Catamaran Light"/>
                <a:cs typeface="Catamaran Light"/>
              </a:rPr>
              <a:t> (8.9M visits in November 2023) and </a:t>
            </a:r>
            <a:r>
              <a:rPr lang="en-US" sz="1200" dirty="0" err="1">
                <a:solidFill>
                  <a:srgbClr val="0A0A0A"/>
                </a:solidFill>
                <a:latin typeface="Catamaran Light"/>
                <a:cs typeface="Catamaran Light"/>
              </a:rPr>
              <a:t>christ.de</a:t>
            </a:r>
            <a:r>
              <a:rPr lang="en-US" sz="1200" dirty="0">
                <a:solidFill>
                  <a:srgbClr val="0A0A0A"/>
                </a:solidFill>
                <a:latin typeface="Catamaran Light"/>
                <a:cs typeface="Catamaran Light"/>
              </a:rPr>
              <a:t> (3.1M visits in November 2023).</a:t>
            </a:r>
            <a:endParaRPr lang="it-IT" sz="1200" dirty="0">
              <a:solidFill>
                <a:srgbClr val="0A0A0A"/>
              </a:solidFill>
              <a:latin typeface="Catamaran Light"/>
              <a:cs typeface="Catamaran Light"/>
            </a:endParaRPr>
          </a:p>
          <a:p>
            <a:pPr>
              <a:lnSpc>
                <a:spcPct val="114000"/>
              </a:lnSpc>
            </a:pPr>
            <a:endParaRPr lang="it-IT" dirty="0">
              <a:solidFill>
                <a:srgbClr val="0A0A0A"/>
              </a:solidFill>
            </a:endParaRPr>
          </a:p>
        </p:txBody>
      </p:sp>
    </p:spTree>
    <p:extLst>
      <p:ext uri="{BB962C8B-B14F-4D97-AF65-F5344CB8AC3E}">
        <p14:creationId xmlns:p14="http://schemas.microsoft.com/office/powerpoint/2010/main" val="128091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p:nvPr/>
        </p:nvSpPr>
        <p:spPr>
          <a:xfrm rot="-5400000">
            <a:off x="1446425" y="-144578"/>
            <a:ext cx="1057500" cy="3104100"/>
          </a:xfrm>
          <a:prstGeom prst="rect">
            <a:avLst/>
          </a:prstGeom>
          <a:solidFill>
            <a:srgbClr val="F5B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478299" y="-117878"/>
            <a:ext cx="2993750" cy="2054100"/>
          </a:xfrm>
          <a:prstGeom prst="rect">
            <a:avLst/>
          </a:prstGeom>
        </p:spPr>
        <p:txBody>
          <a:bodyPr spcFirstLastPara="1" wrap="square" lIns="91425" tIns="91425" rIns="91425" bIns="91425" anchor="b" anchorCtr="0">
            <a:noAutofit/>
          </a:bodyPr>
          <a:lstStyle/>
          <a:p>
            <a:pPr algn="l"/>
            <a:r>
              <a:rPr lang="en-US" dirty="0">
                <a:solidFill>
                  <a:schemeClr val="bg1"/>
                </a:solidFill>
              </a:rPr>
              <a:t>MARKET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rPr>
              <a:t>TRENDS</a:t>
            </a:r>
            <a:endParaRPr lang="it-IT" dirty="0">
              <a:solidFill>
                <a:schemeClr val="bg1"/>
              </a:solidFill>
            </a:endParaRPr>
          </a:p>
        </p:txBody>
      </p:sp>
      <p:pic>
        <p:nvPicPr>
          <p:cNvPr id="7" name="Immagine 6">
            <a:extLst>
              <a:ext uri="{FF2B5EF4-FFF2-40B4-BE49-F238E27FC236}">
                <a16:creationId xmlns:a16="http://schemas.microsoft.com/office/drawing/2014/main" id="{AA534CA5-B62E-573B-223D-F72565413636}"/>
              </a:ext>
            </a:extLst>
          </p:cNvPr>
          <p:cNvPicPr>
            <a:picLocks noChangeAspect="1"/>
          </p:cNvPicPr>
          <p:nvPr/>
        </p:nvPicPr>
        <p:blipFill rotWithShape="1">
          <a:blip r:embed="rId3"/>
          <a:srcRect t="7111" b="5455"/>
          <a:stretch/>
        </p:blipFill>
        <p:spPr>
          <a:xfrm>
            <a:off x="5353819" y="323157"/>
            <a:ext cx="3429000" cy="4497185"/>
          </a:xfrm>
          <a:prstGeom prst="rect">
            <a:avLst/>
          </a:prstGeom>
        </p:spPr>
      </p:pic>
      <p:sp>
        <p:nvSpPr>
          <p:cNvPr id="207" name="Google Shape;207;p30"/>
          <p:cNvSpPr/>
          <p:nvPr/>
        </p:nvSpPr>
        <p:spPr>
          <a:xfrm rot="-5400000">
            <a:off x="4825069" y="872122"/>
            <a:ext cx="1057500" cy="1070700"/>
          </a:xfrm>
          <a:prstGeom prst="rect">
            <a:avLst/>
          </a:prstGeom>
          <a:solidFill>
            <a:srgbClr val="FF7370">
              <a:alpha val="8509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CasellaDiTesto 4">
            <a:extLst>
              <a:ext uri="{FF2B5EF4-FFF2-40B4-BE49-F238E27FC236}">
                <a16:creationId xmlns:a16="http://schemas.microsoft.com/office/drawing/2014/main" id="{F51FED55-95C7-4832-698C-73281218AB74}"/>
              </a:ext>
            </a:extLst>
          </p:cNvPr>
          <p:cNvSpPr txBox="1"/>
          <p:nvPr/>
        </p:nvSpPr>
        <p:spPr>
          <a:xfrm>
            <a:off x="361180" y="2048049"/>
            <a:ext cx="4457289" cy="2632965"/>
          </a:xfrm>
          <a:prstGeom prst="rect">
            <a:avLst/>
          </a:prstGeom>
          <a:noFill/>
        </p:spPr>
        <p:txBody>
          <a:bodyPr wrap="square" rtlCol="0">
            <a:spAutoFit/>
          </a:bodyPr>
          <a:lstStyle/>
          <a:p>
            <a:pPr>
              <a:lnSpc>
                <a:spcPct val="114000"/>
              </a:lnSpc>
            </a:pPr>
            <a:r>
              <a:rPr lang="en-US" sz="1200" dirty="0">
                <a:solidFill>
                  <a:srgbClr val="0A0A0A"/>
                </a:solidFill>
                <a:latin typeface="Catamaran Light"/>
                <a:cs typeface="Catamaran Light"/>
              </a:rPr>
              <a:t>Swarovski has always had a luxury side, in fact, it competes with luxury brands on some pieces. Swarovski, however, also has a premium product range, with lower and more affordable prices.</a:t>
            </a:r>
            <a:endParaRPr lang="it-IT" sz="1200" dirty="0">
              <a:solidFill>
                <a:srgbClr val="0A0A0A"/>
              </a:solidFill>
              <a:latin typeface="Catamaran Light"/>
              <a:cs typeface="Catamaran Light"/>
            </a:endParaRPr>
          </a:p>
          <a:p>
            <a:pPr>
              <a:lnSpc>
                <a:spcPct val="114000"/>
              </a:lnSpc>
            </a:pPr>
            <a:r>
              <a:rPr lang="en-US" sz="1200" dirty="0">
                <a:solidFill>
                  <a:srgbClr val="0A0A0A"/>
                </a:solidFill>
                <a:latin typeface="Catamaran Light"/>
                <a:cs typeface="Catamaran Light"/>
              </a:rPr>
              <a:t>The aim of Robert </a:t>
            </a:r>
            <a:r>
              <a:rPr lang="en-US" sz="1200" dirty="0" err="1">
                <a:solidFill>
                  <a:srgbClr val="0A0A0A"/>
                </a:solidFill>
                <a:latin typeface="Catamaran Light"/>
                <a:cs typeface="Catamaran Light"/>
              </a:rPr>
              <a:t>Buchbauer</a:t>
            </a:r>
            <a:r>
              <a:rPr lang="en-US" sz="1200" dirty="0">
                <a:solidFill>
                  <a:srgbClr val="0A0A0A"/>
                </a:solidFill>
                <a:latin typeface="Catamaran Light"/>
                <a:cs typeface="Catamaran Light"/>
              </a:rPr>
              <a:t>, descendant of the Swarovski family and CEO of the company, is to eliminate the mass market segment and focus only on the luxury segment. This idea is not new, as the Atelier Swarovski line was launched back in 2008 with prices starting at €600. Subsequently, the Fine </a:t>
            </a:r>
            <a:r>
              <a:rPr lang="en-US" sz="1200" dirty="0" err="1">
                <a:solidFill>
                  <a:srgbClr val="0A0A0A"/>
                </a:solidFill>
                <a:latin typeface="Catamaran Light"/>
                <a:cs typeface="Catamaran Light"/>
              </a:rPr>
              <a:t>Jewlery</a:t>
            </a:r>
            <a:r>
              <a:rPr lang="en-US" sz="1200" dirty="0">
                <a:solidFill>
                  <a:srgbClr val="0A0A0A"/>
                </a:solidFill>
                <a:latin typeface="Catamaran Light"/>
                <a:cs typeface="Catamaran Light"/>
              </a:rPr>
              <a:t> line was also launched, with top-quality pieces that can reach staggering prices of up to €45,000. 'Ignite your dreams' is the new slogan for this new path of elegance and, at the same time, glitz.</a:t>
            </a:r>
            <a:endParaRPr lang="it-IT" sz="1200" dirty="0">
              <a:solidFill>
                <a:srgbClr val="0A0A0A"/>
              </a:solidFill>
              <a:latin typeface="Catamaran Light"/>
              <a:cs typeface="Catamaran Light"/>
            </a:endParaRPr>
          </a:p>
          <a:p>
            <a:pPr>
              <a:lnSpc>
                <a:spcPct val="114000"/>
              </a:lnSpc>
            </a:pPr>
            <a:endParaRPr lang="it-IT" dirty="0"/>
          </a:p>
        </p:txBody>
      </p:sp>
    </p:spTree>
    <p:extLst>
      <p:ext uri="{BB962C8B-B14F-4D97-AF65-F5344CB8AC3E}">
        <p14:creationId xmlns:p14="http://schemas.microsoft.com/office/powerpoint/2010/main" val="3625841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4" name="Google Shape;164;p27"/>
          <p:cNvSpPr txBox="1">
            <a:spLocks noGrp="1"/>
          </p:cNvSpPr>
          <p:nvPr>
            <p:ph type="subTitle" idx="1"/>
          </p:nvPr>
        </p:nvSpPr>
        <p:spPr>
          <a:xfrm flipH="1">
            <a:off x="5205436" y="1619047"/>
            <a:ext cx="3455500" cy="2807129"/>
          </a:xfrm>
          <a:prstGeom prst="rect">
            <a:avLst/>
          </a:prstGeom>
        </p:spPr>
        <p:txBody>
          <a:bodyPr spcFirstLastPara="1" wrap="square" lIns="91425" tIns="91425" rIns="91425" bIns="91425" anchor="t" anchorCtr="0">
            <a:noAutofit/>
          </a:bodyPr>
          <a:lstStyle/>
          <a:p>
            <a:pPr marL="0" indent="0" algn="l">
              <a:lnSpc>
                <a:spcPct val="114000"/>
              </a:lnSpc>
              <a:buFont typeface="Arial"/>
            </a:pPr>
            <a:r>
              <a:rPr lang="en-US" dirty="0">
                <a:solidFill>
                  <a:srgbClr val="0A0A0A"/>
                </a:solidFill>
                <a:sym typeface="Arial"/>
              </a:rPr>
              <a:t>"The strategy for the next three years will be based on four fundamental pillars: to win in the world of crystal through new collaborations and the development of the </a:t>
            </a:r>
            <a:r>
              <a:rPr lang="en-US" dirty="0" err="1">
                <a:solidFill>
                  <a:srgbClr val="0A0A0A"/>
                </a:solidFill>
                <a:sym typeface="Arial"/>
              </a:rPr>
              <a:t>licence</a:t>
            </a:r>
            <a:r>
              <a:rPr lang="en-US" dirty="0">
                <a:solidFill>
                  <a:srgbClr val="0A0A0A"/>
                </a:solidFill>
                <a:sym typeface="Arial"/>
              </a:rPr>
              <a:t> portfolio, to implement the presence in the most important cities for the brand on a strategic level, and to take the Swarovski luxury concept worldwide, while also increasing the productivity of the shops (online and offline) thanks to the new design identity, introduced by Giovanna </a:t>
            </a:r>
            <a:r>
              <a:rPr lang="en-US" dirty="0" err="1">
                <a:solidFill>
                  <a:srgbClr val="0A0A0A"/>
                </a:solidFill>
                <a:sym typeface="Arial"/>
              </a:rPr>
              <a:t>Engelbert</a:t>
            </a:r>
            <a:r>
              <a:rPr lang="en-US" dirty="0">
                <a:solidFill>
                  <a:srgbClr val="0A0A0A"/>
                </a:solidFill>
                <a:sym typeface="Arial"/>
              </a:rPr>
              <a:t>. The customer will always remain at the </a:t>
            </a:r>
            <a:r>
              <a:rPr lang="en-US" dirty="0" err="1">
                <a:solidFill>
                  <a:srgbClr val="0A0A0A"/>
                </a:solidFill>
                <a:sym typeface="Arial"/>
              </a:rPr>
              <a:t>centre</a:t>
            </a:r>
            <a:r>
              <a:rPr lang="en-US" dirty="0">
                <a:solidFill>
                  <a:srgbClr val="0A0A0A"/>
                </a:solidFill>
                <a:sym typeface="Arial"/>
              </a:rPr>
              <a:t> of everything we think, design, implement and sell, through a unique, digital and modern customer experience".</a:t>
            </a:r>
            <a:r>
              <a:rPr lang="it-IT" dirty="0">
                <a:solidFill>
                  <a:srgbClr val="0A0A0A"/>
                </a:solidFill>
                <a:sym typeface="Arial"/>
              </a:rPr>
              <a:t> </a:t>
            </a:r>
            <a:endParaRPr dirty="0">
              <a:solidFill>
                <a:srgbClr val="0A0A0A"/>
              </a:solidFill>
              <a:sym typeface="Arial"/>
            </a:endParaRPr>
          </a:p>
        </p:txBody>
      </p:sp>
      <p:sp>
        <p:nvSpPr>
          <p:cNvPr id="165" name="Google Shape;165;p27"/>
          <p:cNvSpPr txBox="1">
            <a:spLocks noGrp="1"/>
          </p:cNvSpPr>
          <p:nvPr>
            <p:ph type="title"/>
          </p:nvPr>
        </p:nvSpPr>
        <p:spPr>
          <a:xfrm>
            <a:off x="5205436" y="717324"/>
            <a:ext cx="3545090" cy="896700"/>
          </a:xfrm>
          <a:prstGeom prst="rect">
            <a:avLst/>
          </a:prstGeom>
        </p:spPr>
        <p:txBody>
          <a:bodyPr spcFirstLastPara="1" wrap="square" lIns="91425" tIns="91425" rIns="91425" bIns="91425" anchor="ctr" anchorCtr="0">
            <a:noAutofit/>
          </a:bodyPr>
          <a:lstStyle/>
          <a:p>
            <a:pPr algn="l"/>
            <a:r>
              <a:rPr lang="en-US" dirty="0">
                <a:solidFill>
                  <a:srgbClr val="0A0A0A"/>
                </a:solidFill>
              </a:rPr>
              <a:t>FUTURE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MARKET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A0A0A"/>
                </a:solidFill>
              </a:rPr>
              <a:t>TRENDS</a:t>
            </a:r>
            <a:endParaRPr lang="it-IT" dirty="0">
              <a:solidFill>
                <a:srgbClr val="0A0A0A"/>
              </a:solidFill>
            </a:endParaRPr>
          </a:p>
        </p:txBody>
      </p:sp>
      <p:sp>
        <p:nvSpPr>
          <p:cNvPr id="167" name="Google Shape;167;p27"/>
          <p:cNvSpPr/>
          <p:nvPr/>
        </p:nvSpPr>
        <p:spPr>
          <a:xfrm>
            <a:off x="8781900" y="1712320"/>
            <a:ext cx="362100" cy="1988700"/>
          </a:xfrm>
          <a:prstGeom prst="rect">
            <a:avLst/>
          </a:prstGeom>
          <a:solidFill>
            <a:srgbClr val="FF7370">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magine 6">
            <a:extLst>
              <a:ext uri="{FF2B5EF4-FFF2-40B4-BE49-F238E27FC236}">
                <a16:creationId xmlns:a16="http://schemas.microsoft.com/office/drawing/2014/main" id="{30771EFB-193E-0C6A-6257-68A530BC16E5}"/>
              </a:ext>
            </a:extLst>
          </p:cNvPr>
          <p:cNvPicPr>
            <a:picLocks noChangeAspect="1"/>
          </p:cNvPicPr>
          <p:nvPr/>
        </p:nvPicPr>
        <p:blipFill>
          <a:blip r:embed="rId3"/>
          <a:stretch>
            <a:fillRect/>
          </a:stretch>
        </p:blipFill>
        <p:spPr>
          <a:xfrm>
            <a:off x="-355923" y="0"/>
            <a:ext cx="4116833" cy="5143500"/>
          </a:xfrm>
          <a:prstGeom prst="rect">
            <a:avLst/>
          </a:prstGeom>
        </p:spPr>
      </p:pic>
      <p:sp>
        <p:nvSpPr>
          <p:cNvPr id="163" name="Google Shape;163;p27"/>
          <p:cNvSpPr/>
          <p:nvPr/>
        </p:nvSpPr>
        <p:spPr>
          <a:xfrm>
            <a:off x="3337067" y="1755808"/>
            <a:ext cx="1747405" cy="1988700"/>
          </a:xfrm>
          <a:prstGeom prst="rect">
            <a:avLst/>
          </a:prstGeom>
          <a:solidFill>
            <a:srgbClr val="A8D0F0">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01584"/>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4745</TotalTime>
  <Words>1766</Words>
  <Application>Microsoft Macintosh PowerPoint</Application>
  <PresentationFormat>Presentazione su schermo (16:9)</PresentationFormat>
  <Paragraphs>88</Paragraphs>
  <Slides>18</Slides>
  <Notes>17</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18</vt:i4>
      </vt:variant>
    </vt:vector>
  </HeadingPairs>
  <TitlesOfParts>
    <vt:vector size="26" baseType="lpstr">
      <vt:lpstr>Livvic</vt:lpstr>
      <vt:lpstr>Calibri</vt:lpstr>
      <vt:lpstr>Arial</vt:lpstr>
      <vt:lpstr>Catamaran Light</vt:lpstr>
      <vt:lpstr>Söhne</vt:lpstr>
      <vt:lpstr>Fira Sans Extra Condensed Medium</vt:lpstr>
      <vt:lpstr>Roboto</vt:lpstr>
      <vt:lpstr>Engineering Project Proposal by Slidesgo</vt:lpstr>
      <vt:lpstr>SWAROSVKY MARKET ANALYSIS</vt:lpstr>
      <vt:lpstr>BRAND INTRODUCTION</vt:lpstr>
      <vt:lpstr>BRAND HISTORY</vt:lpstr>
      <vt:lpstr>MARKET </vt:lpstr>
      <vt:lpstr>Presentazione standard di PowerPoint</vt:lpstr>
      <vt:lpstr>PRODUCT ADVANTAGES </vt:lpstr>
      <vt:lpstr>COMPETITORS</vt:lpstr>
      <vt:lpstr>MARKET TRENDS</vt:lpstr>
      <vt:lpstr>FUTURE MARKET TRENDS</vt:lpstr>
      <vt:lpstr>Presentazione standard di PowerPoint</vt:lpstr>
      <vt:lpstr>Presentazione standard di PowerPoint</vt:lpstr>
      <vt:lpstr>LOGO REDESIGN</vt:lpstr>
      <vt:lpstr>Presentazione standard di PowerPoint</vt:lpstr>
      <vt:lpstr>THE NEW WONDERLAB STORES</vt:lpstr>
      <vt:lpstr>STRENGTHS AND WEAKNESSES OF THE BRAND</vt:lpstr>
      <vt:lpstr>Presentazione standard di PowerPoint</vt:lpstr>
      <vt:lpstr>SWAROVSKI AND PRIDE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 MERCATO SWAROSVKY</dc:title>
  <cp:lastModifiedBy>Microsoft Office User</cp:lastModifiedBy>
  <cp:revision>24</cp:revision>
  <dcterms:modified xsi:type="dcterms:W3CDTF">2024-01-01T17:24:42Z</dcterms:modified>
</cp:coreProperties>
</file>